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76" r:id="rId4"/>
    <p:sldId id="259" r:id="rId5"/>
    <p:sldId id="260" r:id="rId6"/>
    <p:sldId id="277" r:id="rId7"/>
    <p:sldId id="261" r:id="rId8"/>
    <p:sldId id="279" r:id="rId9"/>
    <p:sldId id="280" r:id="rId10"/>
    <p:sldId id="262" r:id="rId11"/>
    <p:sldId id="278" r:id="rId12"/>
    <p:sldId id="263" r:id="rId13"/>
    <p:sldId id="264" r:id="rId14"/>
    <p:sldId id="275" r:id="rId15"/>
    <p:sldId id="265" r:id="rId16"/>
    <p:sldId id="274" r:id="rId17"/>
    <p:sldId id="266" r:id="rId18"/>
    <p:sldId id="272" r:id="rId19"/>
    <p:sldId id="273" r:id="rId20"/>
    <p:sldId id="267" r:id="rId21"/>
    <p:sldId id="268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1F9656-FA1D-4EB3-84F8-1E1C22E6D4BB}" type="datetimeFigureOut">
              <a:rPr lang="fr-FR" smtClean="0"/>
              <a:pPr/>
              <a:t>19/04/2012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34FF633-A5E3-4340-A3BB-D44361D17E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075240" cy="1620792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n-US" sz="3600" b="1" dirty="0">
                <a:latin typeface="Times New Roman"/>
                <a:ea typeface="Times New Roman"/>
              </a:rPr>
              <a:t>TRANSVERSAL FRACTURE OF THE SACRUM: PLACE OF IMAGING</a:t>
            </a:r>
            <a:r>
              <a:rPr lang="fr-FR" sz="4800" dirty="0">
                <a:latin typeface="Times New Roman"/>
                <a:ea typeface="Times New Roman"/>
              </a:rPr>
              <a:t/>
            </a:r>
            <a:br>
              <a:rPr lang="fr-FR" sz="4800" dirty="0">
                <a:latin typeface="Times New Roman"/>
                <a:ea typeface="Times New Roman"/>
              </a:rPr>
            </a:br>
            <a:r>
              <a:rPr lang="en-US" sz="4800" dirty="0">
                <a:latin typeface="Times New Roman"/>
                <a:ea typeface="Times New Roman"/>
              </a:rPr>
              <a:t> </a:t>
            </a:r>
            <a:r>
              <a:rPr lang="fr-FR" sz="4800" dirty="0">
                <a:latin typeface="Times New Roman"/>
                <a:ea typeface="Times New Roman"/>
              </a:rPr>
              <a:t/>
            </a:r>
            <a:br>
              <a:rPr lang="fr-FR" sz="4800" dirty="0">
                <a:latin typeface="Times New Roman"/>
                <a:ea typeface="Times New Roman"/>
              </a:rPr>
            </a:br>
            <a:endParaRPr lang="fr-F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38" y="3000372"/>
            <a:ext cx="7500990" cy="3142584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spcAft>
                <a:spcPts val="0"/>
              </a:spcAft>
              <a:buNone/>
            </a:pPr>
            <a:r>
              <a:rPr lang="en-US" sz="3600" dirty="0">
                <a:latin typeface="Times New Roman"/>
                <a:ea typeface="Times New Roman"/>
              </a:rPr>
              <a:t>A ACHOUR, S JERBI OMEZZINE,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en-US" sz="3600" dirty="0" smtClean="0">
                <a:latin typeface="Times New Roman"/>
                <a:ea typeface="Times New Roman"/>
              </a:rPr>
              <a:t>Z </a:t>
            </a:r>
            <a:r>
              <a:rPr lang="en-US" sz="3600" dirty="0">
                <a:latin typeface="Times New Roman"/>
                <a:ea typeface="Times New Roman"/>
              </a:rPr>
              <a:t>KHADIMALLAH, M SAIDI, Z CHAEIB</a:t>
            </a:r>
            <a:r>
              <a:rPr lang="en-US" sz="3600" baseline="30000" dirty="0">
                <a:latin typeface="Times New Roman"/>
                <a:ea typeface="Times New Roman"/>
              </a:rPr>
              <a:t>1</a:t>
            </a:r>
            <a:r>
              <a:rPr lang="en-US" sz="3600" dirty="0">
                <a:latin typeface="Times New Roman"/>
                <a:ea typeface="Times New Roman"/>
              </a:rPr>
              <a:t>,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en-US" sz="3600" dirty="0" smtClean="0">
                <a:latin typeface="Times New Roman"/>
                <a:ea typeface="Times New Roman"/>
              </a:rPr>
              <a:t>N </a:t>
            </a:r>
            <a:r>
              <a:rPr lang="en-US" sz="3600" dirty="0">
                <a:latin typeface="Times New Roman"/>
                <a:ea typeface="Times New Roman"/>
              </a:rPr>
              <a:t>SASSI</a:t>
            </a:r>
            <a:r>
              <a:rPr lang="en-US" sz="3600" baseline="30000" dirty="0">
                <a:latin typeface="Times New Roman"/>
                <a:ea typeface="Times New Roman"/>
              </a:rPr>
              <a:t>1</a:t>
            </a:r>
            <a:r>
              <a:rPr lang="en-US" sz="3600" dirty="0">
                <a:latin typeface="Times New Roman"/>
                <a:ea typeface="Times New Roman"/>
              </a:rPr>
              <a:t>, HA HAMZA.                   </a:t>
            </a:r>
            <a:endParaRPr lang="fr-FR" sz="3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en-US" sz="3600" dirty="0">
                <a:latin typeface="Times New Roman"/>
                <a:ea typeface="Times New Roman"/>
              </a:rPr>
              <a:t> </a:t>
            </a:r>
            <a:endParaRPr lang="fr-FR" sz="36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en-US" sz="2900" dirty="0">
                <a:latin typeface="Times New Roman"/>
                <a:ea typeface="Times New Roman"/>
              </a:rPr>
              <a:t>Department of Medical Imaging, University Hospital </a:t>
            </a:r>
            <a:r>
              <a:rPr lang="en-US" sz="2900" dirty="0" err="1">
                <a:latin typeface="Times New Roman"/>
                <a:ea typeface="Times New Roman"/>
              </a:rPr>
              <a:t>Tahar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Sfar</a:t>
            </a:r>
            <a:r>
              <a:rPr lang="en-US" sz="2900" dirty="0">
                <a:latin typeface="Times New Roman"/>
                <a:ea typeface="Times New Roman"/>
              </a:rPr>
              <a:t>, </a:t>
            </a:r>
            <a:r>
              <a:rPr lang="en-US" sz="2900" dirty="0" err="1">
                <a:latin typeface="Times New Roman"/>
                <a:ea typeface="Times New Roman"/>
              </a:rPr>
              <a:t>Mahdia</a:t>
            </a:r>
            <a:r>
              <a:rPr lang="en-US" sz="2900" dirty="0">
                <a:latin typeface="Times New Roman"/>
                <a:ea typeface="Times New Roman"/>
              </a:rPr>
              <a:t>, Tunisia  </a:t>
            </a:r>
            <a:endParaRPr lang="fr-FR" sz="29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en-US" sz="2900" baseline="30000" dirty="0">
                <a:latin typeface="Times New Roman"/>
                <a:ea typeface="Times New Roman"/>
              </a:rPr>
              <a:t>1</a:t>
            </a:r>
            <a:r>
              <a:rPr lang="en-US" sz="2900" dirty="0">
                <a:latin typeface="Times New Roman"/>
                <a:ea typeface="Times New Roman"/>
              </a:rPr>
              <a:t>Department of </a:t>
            </a:r>
            <a:r>
              <a:rPr lang="en-US" sz="2900" dirty="0" err="1">
                <a:latin typeface="Times New Roman"/>
                <a:ea typeface="Times New Roman"/>
              </a:rPr>
              <a:t>Orthopaedics</a:t>
            </a:r>
            <a:r>
              <a:rPr lang="en-US" sz="2900" dirty="0">
                <a:latin typeface="Times New Roman"/>
                <a:ea typeface="Times New Roman"/>
              </a:rPr>
              <a:t>, University Hospital </a:t>
            </a:r>
            <a:r>
              <a:rPr lang="en-US" sz="2900" dirty="0" err="1">
                <a:latin typeface="Times New Roman"/>
                <a:ea typeface="Times New Roman"/>
              </a:rPr>
              <a:t>Tahar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Sfar</a:t>
            </a:r>
            <a:r>
              <a:rPr lang="en-US" sz="2900" dirty="0">
                <a:latin typeface="Times New Roman"/>
                <a:ea typeface="Times New Roman"/>
              </a:rPr>
              <a:t>, </a:t>
            </a:r>
            <a:r>
              <a:rPr lang="en-US" sz="2900" dirty="0" err="1">
                <a:latin typeface="Times New Roman"/>
                <a:ea typeface="Times New Roman"/>
              </a:rPr>
              <a:t>Mahdia</a:t>
            </a:r>
            <a:r>
              <a:rPr lang="en-US" sz="2900" dirty="0">
                <a:latin typeface="Times New Roman"/>
                <a:ea typeface="Times New Roman"/>
              </a:rPr>
              <a:t>, Tunisia  </a:t>
            </a:r>
            <a:endParaRPr lang="fr-FR" sz="2900" dirty="0">
              <a:latin typeface="Times New Roman"/>
              <a:ea typeface="Times New Roman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en-US" sz="2900" b="1" dirty="0">
                <a:latin typeface="Times New Roman"/>
                <a:ea typeface="Times New Roman"/>
              </a:rPr>
              <a:t> </a:t>
            </a:r>
            <a:endParaRPr lang="fr-FR" sz="2900" dirty="0"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072462" y="635795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MK2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717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2871782" cy="914400"/>
          </a:xfrm>
        </p:spPr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42910" y="1000108"/>
            <a:ext cx="81439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Epidemiology</a:t>
            </a:r>
            <a:r>
              <a:rPr lang="fr-FR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-TSF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rare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constitute less than 1% of 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spinal fractures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only 3% to 5% of all sacral fractures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-TSF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most common among young people between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second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third life decade, and are slightly more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frequent in males.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diverse types of accidents causing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TSF, almost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37% are caused by motor vehicle accidents (MVA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 35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% are caused by a fall usually landing 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buttocks.</a:t>
            </a:r>
          </a:p>
        </p:txBody>
      </p:sp>
    </p:spTree>
    <p:extLst>
      <p:ext uri="{BB962C8B-B14F-4D97-AF65-F5344CB8AC3E}">
        <p14:creationId xmlns="" xmlns:p14="http://schemas.microsoft.com/office/powerpoint/2010/main" val="16935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472" y="428604"/>
            <a:ext cx="778674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* Zone I fractures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involve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region.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*Zone II fractures occur in the sacral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foraminal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area.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*Zone III fractures occur in the vicinity of the central canal.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-Because of the location of zone III fractures, they have a high incidence of neurological deficits.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-Transverse sacral fractures (TSFs) have been traditionally included as a type of zone III fractures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64" y="1328737"/>
            <a:ext cx="8258175" cy="42005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="" xmlns:p14="http://schemas.microsoft.com/office/powerpoint/2010/main" val="31081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71414"/>
            <a:ext cx="88216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fr-FR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Because of the low incidence and the radiological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difficulties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visualize the fracture, the diagnosis of TSF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delayed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400" b="1" u="sng" dirty="0" err="1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err="1" smtClean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saddle anesthesia, loss of bladder function,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rectal tone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presented in patients with sacral fractures may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 masked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unrecognized during the acute phase of trauma.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-Sacral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injury should be suspected in any patient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sacrococcigeal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-Lacerations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bruising,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tenderness, swelling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crepitus over sacral area are signs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potential injury .</a:t>
            </a:r>
          </a:p>
        </p:txBody>
      </p:sp>
    </p:spTree>
    <p:extLst>
      <p:ext uri="{BB962C8B-B14F-4D97-AF65-F5344CB8AC3E}">
        <p14:creationId xmlns="" xmlns:p14="http://schemas.microsoft.com/office/powerpoint/2010/main" val="20483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474345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Patients with a suspected sacral fracture must have assessment of the lower sacral roots.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-Rectal examination is very important in these patients; diminished anal sphincter tone may be present even without bowel or bladder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-The neurological deficit secondary to TSF most commonly described in the literature are BBD and saddle anesthesia.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-The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neurological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deficit was BBD characterized by incontinence, retention, or flaccid sphincters. Another common presentation was nerve root disturbance, usually L5 or S1 roots.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785794"/>
            <a:ext cx="86409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err="1">
                <a:latin typeface="Times New Roman" pitchFamily="18" charset="0"/>
                <a:cs typeface="Times New Roman" pitchFamily="18" charset="0"/>
              </a:rPr>
              <a:t>Radiological</a:t>
            </a: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err="1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fr-F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Conventional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radiography of the sacrum is often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difficult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interpret as overlying bowel gas, bladder, and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normal angulation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sacrum make the diagnosis of injury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problematic.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fracture does not project well 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anteroposterior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view because of the sacral orientation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-Pelvic inlet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outlet views are recommended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additional studies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improve visualization of the sacrum in any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patient 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suspected sacral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fracture.</a:t>
            </a:r>
          </a:p>
        </p:txBody>
      </p:sp>
    </p:spTree>
    <p:extLst>
      <p:ext uri="{BB962C8B-B14F-4D97-AF65-F5344CB8AC3E}">
        <p14:creationId xmlns="" xmlns:p14="http://schemas.microsoft.com/office/powerpoint/2010/main" val="310271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572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Certain findings intimate the presence of sacral fractures and suggests the need for more extensive investigation: 1)fracture of a lower lumbar transverse process; 2) pelvic ring fractures known to be associated with a sacral fracture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bilateral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fractures); 3) discontinuity or asymmetry in the ‘‘sacral notch’’; 4) irregularity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arcuate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lines in the upper three sacral foramina.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-Although TSF are seen best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lateral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radiographs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anteroposterior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radiographs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show the step ladder sign caused by displacement and overriding of the fracture fragments, this finding is very suggestive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of TSF.</a:t>
            </a:r>
          </a:p>
          <a:p>
            <a:pPr algn="just">
              <a:lnSpc>
                <a:spcPct val="150000"/>
              </a:lnSpc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857232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4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CT SCAN</a:t>
            </a:r>
          </a:p>
          <a:p>
            <a:pPr lvl="0" algn="just">
              <a:lnSpc>
                <a:spcPct val="200000"/>
              </a:lnSpc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-Computed </a:t>
            </a: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tomography is the preferred modality for diagnosing suspected or known posterior injury of the pelvic ring.</a:t>
            </a:r>
          </a:p>
          <a:p>
            <a:pPr lvl="0" algn="just">
              <a:lnSpc>
                <a:spcPct val="200000"/>
              </a:lnSpc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-Computed </a:t>
            </a: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tomography with 1- to 2-mm cuts as 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well as sagittal </a:t>
            </a: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and coronal reformatted 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views offers </a:t>
            </a: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superior visualization of the fractured 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sacrum.</a:t>
            </a:r>
          </a:p>
        </p:txBody>
      </p:sp>
    </p:spTree>
    <p:extLst>
      <p:ext uri="{BB962C8B-B14F-4D97-AF65-F5344CB8AC3E}">
        <p14:creationId xmlns="" xmlns:p14="http://schemas.microsoft.com/office/powerpoint/2010/main" val="25403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285728"/>
            <a:ext cx="871543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MRI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Because the termination of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thecal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sac at the S1–S2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interspace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myelography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of limited usefulness. Sacral magnetic resonance imaging may be useful for patients presenting with posttraumatic sacral neurological deficits which are not explained by conventional radiological test findings; however, it has little usefulness to define a fracture in an acutely traumatized patient.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-With MR imaging, the sacral plexus and surrounding </a:t>
            </a:r>
            <a:r>
              <a:rPr lang="en-US" sz="22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structunes</a:t>
            </a:r>
            <a:endParaRPr lang="en-US" sz="22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can be studied in detail 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Mubtiplanar</a:t>
            </a:r>
            <a:r>
              <a:rPr lang="en-US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examination aids in the assessment of the effect of diseases on the sacral plexus. The anatomic axial and oblique coronal planes display the relevant structures somewhat more distinctly than the </a:t>
            </a:r>
            <a:r>
              <a:rPr lang="en-US" sz="22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sagittal</a:t>
            </a:r>
            <a:r>
              <a:rPr lang="en-US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plane does.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428604"/>
            <a:ext cx="8501122" cy="3673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Obtaining axial and oblique coronal images, with T1weighting in one plane and T2 weighting in the other, appears to be a reasonable approach to MR imaging of the sacral plexus.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-If necessary, supplemental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sagittal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images on additional pulse sequences can be added.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3500462" cy="914400"/>
          </a:xfrm>
        </p:spPr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42910" y="1500174"/>
            <a:ext cx="8208912" cy="452431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Transverse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sacral fractures (TSFs) are an uncommon type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sacral fractures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classified as zone III sacral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fractures.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-Sacral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fractures are injuries that frequently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overlooked.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 diagnostic and therapeutic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dilemmas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clinicians who evaluate trauma patients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-Between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40% and 50% of sacral fractures have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concomitant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pelvic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fracture.</a:t>
            </a:r>
          </a:p>
        </p:txBody>
      </p:sp>
    </p:spTree>
    <p:extLst>
      <p:ext uri="{BB962C8B-B14F-4D97-AF65-F5344CB8AC3E}">
        <p14:creationId xmlns="" xmlns:p14="http://schemas.microsoft.com/office/powerpoint/2010/main" val="31991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323528" y="1484784"/>
            <a:ext cx="8820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dvPSA88A"/>
              </a:rPr>
              <a:t>-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types of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treatments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TSF have been reported.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-These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treatments include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-conservative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        -initial conservative management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followed by        surgical  treatment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-surgical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treatment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85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28926" y="357166"/>
            <a:ext cx="3857652" cy="9144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14348" y="1357298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dvPSA88A"/>
              </a:rPr>
              <a:t>-TSF </a:t>
            </a:r>
            <a:r>
              <a:rPr lang="en-US" sz="2400" dirty="0">
                <a:latin typeface="AdvPSA88A"/>
              </a:rPr>
              <a:t>are a special type of sacral fractures which can </a:t>
            </a:r>
            <a:r>
              <a:rPr lang="en-US" sz="2400" dirty="0" smtClean="0">
                <a:latin typeface="AdvPSA88A"/>
              </a:rPr>
              <a:t>be </a:t>
            </a:r>
            <a:r>
              <a:rPr lang="fr-FR" sz="2400" dirty="0" err="1" smtClean="0">
                <a:latin typeface="AdvPSA88A"/>
              </a:rPr>
              <a:t>difficult</a:t>
            </a:r>
            <a:r>
              <a:rPr lang="fr-FR" sz="2400" dirty="0" smtClean="0">
                <a:latin typeface="AdvPSA88A"/>
              </a:rPr>
              <a:t> </a:t>
            </a:r>
            <a:r>
              <a:rPr lang="fr-FR" sz="2400" dirty="0">
                <a:latin typeface="AdvPSA88A"/>
              </a:rPr>
              <a:t>to diagnose </a:t>
            </a:r>
            <a:r>
              <a:rPr lang="fr-FR" sz="2400" dirty="0" err="1" smtClean="0">
                <a:latin typeface="AdvPSA88A"/>
              </a:rPr>
              <a:t>initially</a:t>
            </a:r>
            <a:r>
              <a:rPr lang="fr-FR" sz="2400" dirty="0" smtClean="0">
                <a:latin typeface="AdvPSA88A"/>
              </a:rPr>
              <a:t>.</a:t>
            </a:r>
          </a:p>
          <a:p>
            <a:pPr algn="just"/>
            <a:endParaRPr lang="fr-FR" sz="2400" dirty="0" smtClean="0">
              <a:latin typeface="AdvPSA88A"/>
            </a:endParaRPr>
          </a:p>
          <a:p>
            <a:pPr algn="just"/>
            <a:r>
              <a:rPr lang="en-US" sz="2400" dirty="0" smtClean="0">
                <a:latin typeface="Times-Roman"/>
              </a:rPr>
              <a:t>-The </a:t>
            </a:r>
            <a:r>
              <a:rPr lang="en-US" sz="2400" dirty="0">
                <a:latin typeface="Helvetica"/>
              </a:rPr>
              <a:t>U</a:t>
            </a:r>
            <a:r>
              <a:rPr lang="en-US" sz="2400" dirty="0">
                <a:latin typeface="Times-Roman"/>
              </a:rPr>
              <a:t>-shaped sacral fracture can be overlooked without appropriate </a:t>
            </a:r>
            <a:r>
              <a:rPr lang="en-US" sz="2400" dirty="0" smtClean="0">
                <a:latin typeface="Times-Roman"/>
              </a:rPr>
              <a:t>imaging.</a:t>
            </a:r>
          </a:p>
          <a:p>
            <a:pPr algn="just"/>
            <a:endParaRPr lang="en-US" sz="2400" dirty="0" smtClean="0">
              <a:latin typeface="Times-Roman"/>
            </a:endParaRPr>
          </a:p>
          <a:p>
            <a:pPr algn="just"/>
            <a:r>
              <a:rPr lang="en-US" sz="2400" dirty="0">
                <a:latin typeface="Times-Roman"/>
              </a:rPr>
              <a:t>-</a:t>
            </a:r>
            <a:r>
              <a:rPr lang="en-US" sz="2400" dirty="0" smtClean="0">
                <a:latin typeface="Times-Roman"/>
              </a:rPr>
              <a:t>Although </a:t>
            </a:r>
            <a:r>
              <a:rPr lang="en-US" sz="2400" dirty="0">
                <a:latin typeface="Times-Roman"/>
              </a:rPr>
              <a:t>it is difficult to discern on </a:t>
            </a:r>
            <a:r>
              <a:rPr lang="en-US" sz="2400" dirty="0" err="1">
                <a:latin typeface="Times-Roman"/>
              </a:rPr>
              <a:t>anteroposterior</a:t>
            </a:r>
            <a:r>
              <a:rPr lang="en-US" sz="2400" dirty="0">
                <a:latin typeface="Times-Roman"/>
              </a:rPr>
              <a:t> radiographs and</a:t>
            </a:r>
          </a:p>
          <a:p>
            <a:pPr algn="just"/>
            <a:r>
              <a:rPr lang="en-US" sz="2400" dirty="0">
                <a:latin typeface="Times-Roman"/>
              </a:rPr>
              <a:t>axial or coronal CT, the fracture is easily identifiable on CT images in the sagittal plane</a:t>
            </a:r>
            <a:r>
              <a:rPr lang="en-US" sz="2400" dirty="0" smtClean="0">
                <a:latin typeface="Times-Roman"/>
              </a:rPr>
              <a:t>.</a:t>
            </a:r>
          </a:p>
          <a:p>
            <a:pPr algn="just"/>
            <a:endParaRPr lang="en-US" sz="2400" dirty="0" smtClean="0">
              <a:latin typeface="Times-Roman"/>
            </a:endParaRPr>
          </a:p>
          <a:p>
            <a:pPr algn="just"/>
            <a:r>
              <a:rPr lang="en-US" sz="2400" dirty="0">
                <a:latin typeface="Times-Roman"/>
              </a:rPr>
              <a:t>-</a:t>
            </a:r>
            <a:r>
              <a:rPr lang="en-US" sz="2400" dirty="0" smtClean="0">
                <a:latin typeface="Times-Roman"/>
              </a:rPr>
              <a:t>We advocate </a:t>
            </a:r>
            <a:r>
              <a:rPr lang="en-US" sz="2400" dirty="0">
                <a:latin typeface="Times-Roman"/>
              </a:rPr>
              <a:t>reconstruction of CT images of the sacrum in the sagittal plane in trauma to </a:t>
            </a:r>
            <a:r>
              <a:rPr lang="en-US" sz="2400" dirty="0" smtClean="0">
                <a:latin typeface="Times-Roman"/>
              </a:rPr>
              <a:t>prevent </a:t>
            </a:r>
            <a:r>
              <a:rPr lang="fr-FR" sz="2400" dirty="0" err="1" smtClean="0">
                <a:latin typeface="Times-Roman"/>
              </a:rPr>
              <a:t>failure</a:t>
            </a:r>
            <a:r>
              <a:rPr lang="fr-FR" sz="2400" dirty="0" smtClean="0">
                <a:latin typeface="Times-Roman"/>
              </a:rPr>
              <a:t> </a:t>
            </a:r>
            <a:r>
              <a:rPr lang="fr-FR" sz="2400" dirty="0">
                <a:latin typeface="Times-Roman"/>
              </a:rPr>
              <a:t>of identification.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41328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472" y="285728"/>
            <a:ext cx="8215370" cy="58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Usually associated with neurologic impairment and injuries of the pelvic ring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-Most commonly, sacral fractures are longitudinal.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-Transverse fractures of the sacrum are frequently difficult to appreciate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conventional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radiographs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-Knowledge of the range of radiological appearances of sacral fractures and when to use the appropriate imaging techniques will enable the radiologist to properly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assess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the sacrum.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Objectif</a:t>
            </a:r>
            <a:endParaRPr lang="fr-FR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1472" y="1500174"/>
            <a:ext cx="8352928" cy="4890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Reports on sacral fractures, particularly transverse fractures, appear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infrequently in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literature in comparison to those on other fractures of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pelvis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This may be due in part to failure to recognize them due to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low suspicion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a fracture or difficult radiological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examination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Reported is the case of a patient who sustained a transverse sacral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fracture </a:t>
            </a:r>
            <a:r>
              <a:rPr lang="fr-FR" sz="24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subsequent</a:t>
            </a:r>
            <a:r>
              <a:rPr lang="fr-FR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neurologic</a:t>
            </a:r>
            <a:r>
              <a:rPr lang="fr-F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complications</a:t>
            </a:r>
            <a:r>
              <a:rPr lang="fr-FR" sz="2400" dirty="0">
                <a:solidFill>
                  <a:srgbClr val="FFFFFF"/>
                </a:solidFill>
                <a:latin typeface="Times New Roman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fr-FR" b="1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90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8376"/>
            <a:ext cx="7772400" cy="914400"/>
          </a:xfrm>
        </p:spPr>
        <p:txBody>
          <a:bodyPr/>
          <a:lstStyle/>
          <a:p>
            <a:r>
              <a:rPr lang="en-US" b="1" spc="0" dirty="0">
                <a:ln w="6350">
                  <a:noFill/>
                </a:ln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Materials and </a:t>
            </a:r>
            <a:r>
              <a:rPr lang="en-US" b="1" spc="0" dirty="0" smtClean="0">
                <a:ln w="6350">
                  <a:noFill/>
                </a:ln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methods</a:t>
            </a:r>
            <a:r>
              <a:rPr lang="fr-FR" b="1" spc="0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fr-FR" b="1" spc="0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162124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</a:rPr>
              <a:t>-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20 year-old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woman slipped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fell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directly onto her low back.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-She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presented later that day with complaints of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nonradiating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low back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pain made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worse with ambulation and weight bearing. She had urinary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hesitancy and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could void only small amounts of urine at a time. </a:t>
            </a:r>
            <a:endParaRPr lang="en-US" sz="2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-She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denied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hematuria, dysuria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or any urinary or fecal incontinence.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--She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sustained no other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trauma </a:t>
            </a:r>
            <a:r>
              <a:rPr lang="fr-F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fr-FR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fall</a:t>
            </a:r>
            <a:r>
              <a:rPr lang="fr-F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52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10" y="428604"/>
            <a:ext cx="8001056" cy="51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On examination the patient was in moderate pain.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The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sacrococcygeal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area was tender to palpation. Rectal examination was normal with good sphincter tone. 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-She demonstrated good muscle strength of the lower extremities and her sensation was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intapt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-Both patellar and ankle reflexes were intact bilaterally. 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-The patient's pain worsened with </a:t>
            </a:r>
            <a:r>
              <a:rPr lang="fr-FR" sz="24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walking</a:t>
            </a:r>
            <a:r>
              <a:rPr lang="fr-F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714400"/>
            <a:ext cx="2228840" cy="914400"/>
          </a:xfrm>
        </p:spPr>
        <p:txBody>
          <a:bodyPr/>
          <a:lstStyle/>
          <a:p>
            <a:r>
              <a:rPr lang="fr-FR" b="1" spc="0" dirty="0" err="1" smtClean="0">
                <a:ln w="6350">
                  <a:noFill/>
                </a:ln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Results</a:t>
            </a:r>
            <a:endParaRPr lang="fr-FR" b="1" spc="0" dirty="0">
              <a:ln w="6350">
                <a:noFill/>
              </a:ln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14348" y="1571612"/>
            <a:ext cx="7920880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</a:rPr>
              <a:t>-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initial radiographs  of the lumbosacral and coccygeal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areas were read as a fracture through the junction of the mid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distal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thirds of the sacrum with slight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anterior displacement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distal </a:t>
            </a:r>
            <a:r>
              <a:rPr lang="fr-F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fragment.</a:t>
            </a:r>
          </a:p>
          <a:p>
            <a:pPr lvl="0" algn="just">
              <a:lnSpc>
                <a:spcPct val="150000"/>
              </a:lnSpc>
            </a:pPr>
            <a:endParaRPr lang="fr-FR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-Tomograms  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confirmed a fracture through the S 4 level with minimal displacement and angulation.</a:t>
            </a:r>
            <a:endParaRPr lang="fr-FR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53" t="3037" r="5450" b="11975"/>
          <a:stretch>
            <a:fillRect/>
          </a:stretch>
        </p:blipFill>
        <p:spPr bwMode="auto">
          <a:xfrm>
            <a:off x="3857620" y="3286124"/>
            <a:ext cx="4826530" cy="33575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648" b="10924"/>
          <a:stretch>
            <a:fillRect/>
          </a:stretch>
        </p:blipFill>
        <p:spPr bwMode="auto">
          <a:xfrm>
            <a:off x="357157" y="428604"/>
            <a:ext cx="4811207" cy="328614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76975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279" t="5706" r="10868" b="7455"/>
          <a:stretch>
            <a:fillRect/>
          </a:stretch>
        </p:blipFill>
        <p:spPr bwMode="auto">
          <a:xfrm>
            <a:off x="2500298" y="785794"/>
            <a:ext cx="4429156" cy="533139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0397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293</TotalTime>
  <Words>1275</Words>
  <Application>Microsoft Office PowerPoint</Application>
  <PresentationFormat>Affichage à l'écran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Métro</vt:lpstr>
      <vt:lpstr>TRANSVERSAL FRACTURE OF THE SACRUM: PLACE OF IMAGING   </vt:lpstr>
      <vt:lpstr>Introduction  </vt:lpstr>
      <vt:lpstr>Diapositive 3</vt:lpstr>
      <vt:lpstr>Objectif</vt:lpstr>
      <vt:lpstr>Materials and methods </vt:lpstr>
      <vt:lpstr>Diapositive 6</vt:lpstr>
      <vt:lpstr>Results</vt:lpstr>
      <vt:lpstr>Diapositive 8</vt:lpstr>
      <vt:lpstr>Diapositive 9</vt:lpstr>
      <vt:lpstr>Discussion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SACRAL       FRACTURE</dc:title>
  <dc:creator>user</dc:creator>
  <cp:lastModifiedBy>Fujitsu</cp:lastModifiedBy>
  <cp:revision>24</cp:revision>
  <dcterms:created xsi:type="dcterms:W3CDTF">2012-04-11T20:59:24Z</dcterms:created>
  <dcterms:modified xsi:type="dcterms:W3CDTF">2012-04-19T12:26:16Z</dcterms:modified>
</cp:coreProperties>
</file>