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32"/>
  </p:notesMasterIdLst>
  <p:handoutMasterIdLst>
    <p:handoutMasterId r:id="rId33"/>
  </p:handoutMasterIdLst>
  <p:sldIdLst>
    <p:sldId id="256" r:id="rId2"/>
    <p:sldId id="268" r:id="rId3"/>
    <p:sldId id="269" r:id="rId4"/>
    <p:sldId id="270" r:id="rId5"/>
    <p:sldId id="266" r:id="rId6"/>
    <p:sldId id="265" r:id="rId7"/>
    <p:sldId id="271" r:id="rId8"/>
    <p:sldId id="263" r:id="rId9"/>
    <p:sldId id="272" r:id="rId10"/>
    <p:sldId id="273" r:id="rId11"/>
    <p:sldId id="274" r:id="rId12"/>
    <p:sldId id="278" r:id="rId13"/>
    <p:sldId id="275" r:id="rId14"/>
    <p:sldId id="276" r:id="rId15"/>
    <p:sldId id="277" r:id="rId16"/>
    <p:sldId id="279" r:id="rId17"/>
    <p:sldId id="280" r:id="rId18"/>
    <p:sldId id="291" r:id="rId19"/>
    <p:sldId id="281" r:id="rId20"/>
    <p:sldId id="283" r:id="rId21"/>
    <p:sldId id="290" r:id="rId22"/>
    <p:sldId id="292" r:id="rId23"/>
    <p:sldId id="286" r:id="rId24"/>
    <p:sldId id="288" r:id="rId25"/>
    <p:sldId id="285" r:id="rId26"/>
    <p:sldId id="289" r:id="rId27"/>
    <p:sldId id="264" r:id="rId28"/>
    <p:sldId id="259" r:id="rId29"/>
    <p:sldId id="260" r:id="rId30"/>
    <p:sldId id="261" r:id="rId3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52D29A-0E76-4D9A-BBA9-C7CD1C2C64B0}" type="datetimeFigureOut">
              <a:rPr lang="fr-FR" smtClean="0"/>
              <a:pPr/>
              <a:t>20/04/2012</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fr-FR" smtClean="0"/>
              <a:t>VARIOUS VR : 9</a:t>
            </a: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4D7FDF0-D38E-4EF3-B7AD-87AB5348BD7E}" type="slidenum">
              <a:rPr lang="fr-FR" smtClean="0"/>
              <a:pPr/>
              <a:t>‹N°›</a:t>
            </a:fld>
            <a:endParaRPr lang="fr-FR"/>
          </a:p>
        </p:txBody>
      </p:sp>
    </p:spTree>
    <p:extLst>
      <p:ext uri="{BB962C8B-B14F-4D97-AF65-F5344CB8AC3E}">
        <p14:creationId xmlns:p14="http://schemas.microsoft.com/office/powerpoint/2010/main" xmlns="" val="362168459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0EB138-5703-478B-B4A3-15803AF117FB}" type="datetimeFigureOut">
              <a:rPr lang="fr-FR" smtClean="0"/>
              <a:pPr/>
              <a:t>20/04/2012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fr-FR" smtClean="0"/>
              <a:t>VARIOUS VR : 9</a:t>
            </a: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2F9F2B-8642-49B9-8C6C-A81686477F8C}" type="slidenum">
              <a:rPr lang="fr-FR" smtClean="0"/>
              <a:pPr/>
              <a:t>‹N°›</a:t>
            </a:fld>
            <a:endParaRPr lang="fr-FR"/>
          </a:p>
        </p:txBody>
      </p:sp>
    </p:spTree>
    <p:extLst>
      <p:ext uri="{BB962C8B-B14F-4D97-AF65-F5344CB8AC3E}">
        <p14:creationId xmlns:p14="http://schemas.microsoft.com/office/powerpoint/2010/main" xmlns="" val="109549392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22F9F2B-8642-49B9-8C6C-A81686477F8C}" type="slidenum">
              <a:rPr lang="fr-FR" smtClean="0"/>
              <a:pPr/>
              <a:t>2</a:t>
            </a:fld>
            <a:endParaRPr lang="fr-FR"/>
          </a:p>
        </p:txBody>
      </p:sp>
      <p:sp>
        <p:nvSpPr>
          <p:cNvPr id="5" name="Espace réservé du pied de page 4"/>
          <p:cNvSpPr>
            <a:spLocks noGrp="1"/>
          </p:cNvSpPr>
          <p:nvPr>
            <p:ph type="ftr" sz="quarter" idx="11"/>
          </p:nvPr>
        </p:nvSpPr>
        <p:spPr/>
        <p:txBody>
          <a:bodyPr/>
          <a:lstStyle/>
          <a:p>
            <a:r>
              <a:rPr lang="fr-FR" smtClean="0"/>
              <a:t>VARIOUS VR : 9</a:t>
            </a:r>
            <a:endParaRPr lang="fr-FR"/>
          </a:p>
        </p:txBody>
      </p:sp>
    </p:spTree>
    <p:extLst>
      <p:ext uri="{BB962C8B-B14F-4D97-AF65-F5344CB8AC3E}">
        <p14:creationId xmlns:p14="http://schemas.microsoft.com/office/powerpoint/2010/main" xmlns="" val="22106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2362200" y="4038600"/>
            <a:ext cx="6477000" cy="1828800"/>
          </a:xfrm>
        </p:spPr>
        <p:txBody>
          <a:bodyPr anchor="b"/>
          <a:lstStyle>
            <a:lvl1pPr>
              <a:defRPr cap="all" baseline="0"/>
            </a:lvl1pPr>
          </a:lstStyle>
          <a:p>
            <a:r>
              <a:rPr kumimoji="0" lang="fr-FR" smtClean="0"/>
              <a:t>Modifiez le style du titre</a:t>
            </a:r>
            <a:endParaRPr kumimoji="0" lang="en-US"/>
          </a:p>
        </p:txBody>
      </p:sp>
      <p:sp>
        <p:nvSpPr>
          <p:cNvPr id="9" name="Sous-titr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28" name="Espace réservé de la date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0B07F68E-F4DA-41D0-99E2-B10205DC4A90}" type="datetime1">
              <a:rPr lang="fr-FR" smtClean="0"/>
              <a:pPr/>
              <a:t>20/04/2012</a:t>
            </a:fld>
            <a:endParaRPr lang="fr-BE"/>
          </a:p>
        </p:txBody>
      </p:sp>
      <p:sp>
        <p:nvSpPr>
          <p:cNvPr id="17" name="Espace réservé du pied de page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lang="fr-BE" smtClean="0"/>
              <a:t>VARIOUS : VR 9</a:t>
            </a:r>
            <a:endParaRPr lang="fr-BE"/>
          </a:p>
        </p:txBody>
      </p:sp>
      <p:sp>
        <p:nvSpPr>
          <p:cNvPr id="29" name="Espace réservé du numéro de diapositive 28"/>
          <p:cNvSpPr>
            <a:spLocks noGrp="1"/>
          </p:cNvSpPr>
          <p:nvPr>
            <p:ph type="sldNum" sz="quarter" idx="12"/>
          </p:nvPr>
        </p:nvSpPr>
        <p:spPr>
          <a:xfrm>
            <a:off x="8001000" y="228600"/>
            <a:ext cx="838200" cy="381000"/>
          </a:xfrm>
        </p:spPr>
        <p:txBody>
          <a:bodyPr/>
          <a:lstStyle>
            <a:lvl1pPr>
              <a:defRPr>
                <a:solidFill>
                  <a:schemeClr val="tx2"/>
                </a:solidFill>
              </a:defRPr>
            </a:lvl1pPr>
          </a:lstStyle>
          <a:p>
            <a:fld id="{CF4668DC-857F-487D-BFFA-8C0CA5037977}" type="slidenum">
              <a:rPr lang="fr-BE" smtClean="0"/>
              <a:pPr/>
              <a:t>‹N°›</a:t>
            </a:fld>
            <a:endParaRPr lang="fr-BE"/>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048B4306-AA24-4C05-946A-04C37CB3D3F2}" type="datetime1">
              <a:rPr lang="fr-FR" smtClean="0"/>
              <a:pPr/>
              <a:t>20/04/2012</a:t>
            </a:fld>
            <a:endParaRPr lang="fr-BE"/>
          </a:p>
        </p:txBody>
      </p:sp>
      <p:sp>
        <p:nvSpPr>
          <p:cNvPr id="5" name="Espace réservé du pied de page 4"/>
          <p:cNvSpPr>
            <a:spLocks noGrp="1"/>
          </p:cNvSpPr>
          <p:nvPr>
            <p:ph type="ftr" sz="quarter" idx="11"/>
          </p:nvPr>
        </p:nvSpPr>
        <p:spPr/>
        <p:txBody>
          <a:bodyPr/>
          <a:lstStyle/>
          <a:p>
            <a:r>
              <a:rPr lang="fr-BE" smtClean="0"/>
              <a:t>VARIOUS : VR 9</a:t>
            </a:r>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1"/>
      </p:bgRef>
    </p:bg>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53200" y="609600"/>
            <a:ext cx="2057400" cy="5516563"/>
          </a:xfrm>
        </p:spPr>
        <p:txBody>
          <a:bodyPr vert="eaVer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609600"/>
            <a:ext cx="5562600" cy="5516564"/>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a:xfrm>
            <a:off x="6553200" y="6248402"/>
            <a:ext cx="2209800" cy="365125"/>
          </a:xfrm>
        </p:spPr>
        <p:txBody>
          <a:bodyPr/>
          <a:lstStyle/>
          <a:p>
            <a:fld id="{E2C069C2-B013-4B54-9266-030CAC78DDE4}" type="datetime1">
              <a:rPr lang="fr-FR" smtClean="0"/>
              <a:pPr/>
              <a:t>20/04/2012</a:t>
            </a:fld>
            <a:endParaRPr lang="fr-BE"/>
          </a:p>
        </p:txBody>
      </p:sp>
      <p:sp>
        <p:nvSpPr>
          <p:cNvPr id="5" name="Espace réservé du pied de page 4"/>
          <p:cNvSpPr>
            <a:spLocks noGrp="1"/>
          </p:cNvSpPr>
          <p:nvPr>
            <p:ph type="ftr" sz="quarter" idx="11"/>
          </p:nvPr>
        </p:nvSpPr>
        <p:spPr>
          <a:xfrm>
            <a:off x="457201" y="6248207"/>
            <a:ext cx="5573483" cy="365125"/>
          </a:xfrm>
        </p:spPr>
        <p:txBody>
          <a:bodyPr/>
          <a:lstStyle/>
          <a:p>
            <a:r>
              <a:rPr lang="fr-BE" smtClean="0"/>
              <a:t>VARIOUS : VR 9</a:t>
            </a:r>
            <a:endParaRPr lang="fr-BE"/>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rot="5400000">
            <a:off x="5989638" y="144462"/>
            <a:ext cx="533400" cy="244476"/>
          </a:xfrm>
        </p:spPr>
        <p:txBody>
          <a:bodyPr/>
          <a:lstStyle/>
          <a:p>
            <a:fld id="{CF4668DC-857F-487D-BFFA-8C0CA5037977}" type="slidenum">
              <a:rPr lang="fr-BE" smtClean="0"/>
              <a:pPr/>
              <a:t>‹N°›</a:t>
            </a:fld>
            <a:endParaRPr lang="fr-BE"/>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12648" y="228600"/>
            <a:ext cx="8153400" cy="990600"/>
          </a:xfrm>
        </p:spPr>
        <p:txBody>
          <a:bodyPr/>
          <a:lstStyle/>
          <a:p>
            <a:r>
              <a:rPr kumimoji="0" lang="fr-FR" smtClean="0"/>
              <a:t>Modifiez le style du titre</a:t>
            </a:r>
            <a:endParaRPr kumimoji="0" lang="en-US"/>
          </a:p>
        </p:txBody>
      </p:sp>
      <p:sp>
        <p:nvSpPr>
          <p:cNvPr id="4" name="Espace réservé de la date 3"/>
          <p:cNvSpPr>
            <a:spLocks noGrp="1"/>
          </p:cNvSpPr>
          <p:nvPr>
            <p:ph type="dt" sz="half" idx="10"/>
          </p:nvPr>
        </p:nvSpPr>
        <p:spPr/>
        <p:txBody>
          <a:bodyPr/>
          <a:lstStyle/>
          <a:p>
            <a:fld id="{0DD9797B-B06F-41B1-8233-9E582E049D0E}" type="datetime1">
              <a:rPr lang="fr-FR" smtClean="0"/>
              <a:pPr/>
              <a:t>20/04/2012</a:t>
            </a:fld>
            <a:endParaRPr lang="fr-BE"/>
          </a:p>
        </p:txBody>
      </p:sp>
      <p:sp>
        <p:nvSpPr>
          <p:cNvPr id="5" name="Espace réservé du pied de page 4"/>
          <p:cNvSpPr>
            <a:spLocks noGrp="1"/>
          </p:cNvSpPr>
          <p:nvPr>
            <p:ph type="ftr" sz="quarter" idx="11"/>
          </p:nvPr>
        </p:nvSpPr>
        <p:spPr/>
        <p:txBody>
          <a:bodyPr/>
          <a:lstStyle/>
          <a:p>
            <a:r>
              <a:rPr lang="fr-BE" smtClean="0"/>
              <a:t>VARIOUS : VR 9</a:t>
            </a:r>
            <a:endParaRPr lang="fr-BE"/>
          </a:p>
        </p:txBody>
      </p:sp>
      <p:sp>
        <p:nvSpPr>
          <p:cNvPr id="6" name="Espace réservé du numéro de diapositive 5"/>
          <p:cNvSpPr>
            <a:spLocks noGrp="1"/>
          </p:cNvSpPr>
          <p:nvPr>
            <p:ph type="sldNum" sz="quarter" idx="12"/>
          </p:nvPr>
        </p:nvSpPr>
        <p:spPr/>
        <p:txBody>
          <a:bodyPr/>
          <a:lstStyle>
            <a:lvl1pPr>
              <a:defRPr>
                <a:solidFill>
                  <a:srgbClr val="FFFFFF"/>
                </a:solidFill>
              </a:defRPr>
            </a:lvl1pPr>
          </a:lstStyle>
          <a:p>
            <a:fld id="{CF4668DC-857F-487D-BFFA-8C0CA5037977}" type="slidenum">
              <a:rPr lang="fr-BE" smtClean="0"/>
              <a:pPr/>
              <a:t>‹N°›</a:t>
            </a:fld>
            <a:endParaRPr lang="fr-BE"/>
          </a:p>
        </p:txBody>
      </p:sp>
      <p:sp>
        <p:nvSpPr>
          <p:cNvPr id="8" name="Espace réservé du contenu 7"/>
          <p:cNvSpPr>
            <a:spLocks noGrp="1"/>
          </p:cNvSpPr>
          <p:nvPr>
            <p:ph sz="quarter" idx="1"/>
          </p:nvPr>
        </p:nvSpPr>
        <p:spPr>
          <a:xfrm>
            <a:off x="612648" y="1600200"/>
            <a:ext cx="8153400" cy="44958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fr-FR" smtClean="0"/>
              <a:t>Modifiez le style du titre</a:t>
            </a:r>
            <a:endParaRPr kumimoji="0" lang="en-US"/>
          </a:p>
        </p:txBody>
      </p:sp>
      <p:sp>
        <p:nvSpPr>
          <p:cNvPr id="12" name="Espace réservé de la date 11"/>
          <p:cNvSpPr>
            <a:spLocks noGrp="1"/>
          </p:cNvSpPr>
          <p:nvPr>
            <p:ph type="dt" sz="half" idx="10"/>
          </p:nvPr>
        </p:nvSpPr>
        <p:spPr/>
        <p:txBody>
          <a:bodyPr/>
          <a:lstStyle/>
          <a:p>
            <a:fld id="{B469CAC1-C3A7-4D0D-A6E6-E01758FD3ADE}" type="datetime1">
              <a:rPr lang="fr-FR" smtClean="0"/>
              <a:pPr/>
              <a:t>20/04/2012</a:t>
            </a:fld>
            <a:endParaRPr lang="fr-BE"/>
          </a:p>
        </p:txBody>
      </p:sp>
      <p:sp>
        <p:nvSpPr>
          <p:cNvPr id="13" name="Espace réservé du numéro de diapositive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CF4668DC-857F-487D-BFFA-8C0CA5037977}" type="slidenum">
              <a:rPr lang="fr-BE" smtClean="0"/>
              <a:pPr/>
              <a:t>‹N°›</a:t>
            </a:fld>
            <a:endParaRPr lang="fr-BE"/>
          </a:p>
        </p:txBody>
      </p:sp>
      <p:sp>
        <p:nvSpPr>
          <p:cNvPr id="14" name="Espace réservé du pied de page 13"/>
          <p:cNvSpPr>
            <a:spLocks noGrp="1"/>
          </p:cNvSpPr>
          <p:nvPr>
            <p:ph type="ftr" sz="quarter" idx="12"/>
          </p:nvPr>
        </p:nvSpPr>
        <p:spPr/>
        <p:txBody>
          <a:bodyPr/>
          <a:lstStyle/>
          <a:p>
            <a:r>
              <a:rPr lang="fr-BE" smtClean="0"/>
              <a:t>VARIOUS : VR 9</a:t>
            </a:r>
            <a:endParaRPr lang="fr-BE"/>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9" name="Espace réservé du contenu 8"/>
          <p:cNvSpPr>
            <a:spLocks noGrp="1"/>
          </p:cNvSpPr>
          <p:nvPr>
            <p:ph sz="quarter" idx="1"/>
          </p:nvPr>
        </p:nvSpPr>
        <p:spPr>
          <a:xfrm>
            <a:off x="609600" y="1589567"/>
            <a:ext cx="3886200" cy="45720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844901" y="1589567"/>
            <a:ext cx="3886200" cy="45720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8" name="Espace réservé de la date 7"/>
          <p:cNvSpPr>
            <a:spLocks noGrp="1"/>
          </p:cNvSpPr>
          <p:nvPr>
            <p:ph type="dt" sz="half" idx="15"/>
          </p:nvPr>
        </p:nvSpPr>
        <p:spPr/>
        <p:txBody>
          <a:bodyPr rtlCol="0"/>
          <a:lstStyle/>
          <a:p>
            <a:fld id="{FCC30AF8-4261-408A-93EA-60055FB43C29}" type="datetime1">
              <a:rPr lang="fr-FR" smtClean="0"/>
              <a:pPr/>
              <a:t>20/04/2012</a:t>
            </a:fld>
            <a:endParaRPr lang="fr-BE"/>
          </a:p>
        </p:txBody>
      </p:sp>
      <p:sp>
        <p:nvSpPr>
          <p:cNvPr id="10" name="Espace réservé du numéro de diapositive 9"/>
          <p:cNvSpPr>
            <a:spLocks noGrp="1"/>
          </p:cNvSpPr>
          <p:nvPr>
            <p:ph type="sldNum" sz="quarter" idx="16"/>
          </p:nvPr>
        </p:nvSpPr>
        <p:spPr/>
        <p:txBody>
          <a:bodyPr rtlCol="0"/>
          <a:lstStyle/>
          <a:p>
            <a:fld id="{CF4668DC-857F-487D-BFFA-8C0CA5037977}" type="slidenum">
              <a:rPr lang="fr-BE" smtClean="0"/>
              <a:pPr/>
              <a:t>‹N°›</a:t>
            </a:fld>
            <a:endParaRPr lang="fr-BE"/>
          </a:p>
        </p:txBody>
      </p:sp>
      <p:sp>
        <p:nvSpPr>
          <p:cNvPr id="12" name="Espace réservé du pied de page 11"/>
          <p:cNvSpPr>
            <a:spLocks noGrp="1"/>
          </p:cNvSpPr>
          <p:nvPr>
            <p:ph type="ftr" sz="quarter" idx="17"/>
          </p:nvPr>
        </p:nvSpPr>
        <p:spPr/>
        <p:txBody>
          <a:bodyPr rtlCol="0"/>
          <a:lstStyle/>
          <a:p>
            <a:r>
              <a:rPr lang="fr-BE" smtClean="0"/>
              <a:t>VARIOUS : VR 9</a:t>
            </a:r>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33400" y="273050"/>
            <a:ext cx="8153400" cy="869950"/>
          </a:xfrm>
        </p:spPr>
        <p:txBody>
          <a:bodyPr anchor="ctr"/>
          <a:lstStyle>
            <a:lvl1pPr>
              <a:defRPr/>
            </a:lvl1pPr>
          </a:lstStyle>
          <a:p>
            <a:r>
              <a:rPr kumimoji="0" lang="fr-FR" smtClean="0"/>
              <a:t>Modifiez le style du titre</a:t>
            </a:r>
            <a:endParaRPr kumimoji="0" lang="en-US"/>
          </a:p>
        </p:txBody>
      </p:sp>
      <p:sp>
        <p:nvSpPr>
          <p:cNvPr id="11" name="Espace réservé du contenu 10"/>
          <p:cNvSpPr>
            <a:spLocks noGrp="1"/>
          </p:cNvSpPr>
          <p:nvPr>
            <p:ph sz="quarter" idx="2"/>
          </p:nvPr>
        </p:nvSpPr>
        <p:spPr>
          <a:xfrm>
            <a:off x="609600" y="2438400"/>
            <a:ext cx="3886200" cy="35814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800600" y="2438400"/>
            <a:ext cx="3886200" cy="35814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 name="Espace réservé de la date 9"/>
          <p:cNvSpPr>
            <a:spLocks noGrp="1"/>
          </p:cNvSpPr>
          <p:nvPr>
            <p:ph type="dt" sz="half" idx="15"/>
          </p:nvPr>
        </p:nvSpPr>
        <p:spPr/>
        <p:txBody>
          <a:bodyPr rtlCol="0"/>
          <a:lstStyle/>
          <a:p>
            <a:fld id="{9F2D6644-63DE-44BB-804D-A0740C3FBF02}" type="datetime1">
              <a:rPr lang="fr-FR" smtClean="0"/>
              <a:pPr/>
              <a:t>20/04/2012</a:t>
            </a:fld>
            <a:endParaRPr lang="fr-BE"/>
          </a:p>
        </p:txBody>
      </p:sp>
      <p:sp>
        <p:nvSpPr>
          <p:cNvPr id="12" name="Espace réservé du numéro de diapositive 11"/>
          <p:cNvSpPr>
            <a:spLocks noGrp="1"/>
          </p:cNvSpPr>
          <p:nvPr>
            <p:ph type="sldNum" sz="quarter" idx="16"/>
          </p:nvPr>
        </p:nvSpPr>
        <p:spPr/>
        <p:txBody>
          <a:bodyPr rtlCol="0"/>
          <a:lstStyle/>
          <a:p>
            <a:fld id="{CF4668DC-857F-487D-BFFA-8C0CA5037977}" type="slidenum">
              <a:rPr lang="fr-BE" smtClean="0"/>
              <a:pPr/>
              <a:t>‹N°›</a:t>
            </a:fld>
            <a:endParaRPr lang="fr-BE"/>
          </a:p>
        </p:txBody>
      </p:sp>
      <p:sp>
        <p:nvSpPr>
          <p:cNvPr id="14" name="Espace réservé du pied de page 13"/>
          <p:cNvSpPr>
            <a:spLocks noGrp="1"/>
          </p:cNvSpPr>
          <p:nvPr>
            <p:ph type="ftr" sz="quarter" idx="17"/>
          </p:nvPr>
        </p:nvSpPr>
        <p:spPr/>
        <p:txBody>
          <a:bodyPr rtlCol="0"/>
          <a:lstStyle/>
          <a:p>
            <a:r>
              <a:rPr lang="fr-BE" smtClean="0"/>
              <a:t>VARIOUS : VR 9</a:t>
            </a:r>
            <a:endParaRPr lang="fr-BE"/>
          </a:p>
        </p:txBody>
      </p:sp>
      <p:sp>
        <p:nvSpPr>
          <p:cNvPr id="16" name="Espace réservé du texte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fr-FR" smtClean="0"/>
              <a:t>Modifiez les styles du texte du masque</a:t>
            </a:r>
          </a:p>
        </p:txBody>
      </p:sp>
      <p:sp>
        <p:nvSpPr>
          <p:cNvPr id="15" name="Espace réservé du texte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fr-FR" smtClean="0"/>
              <a:t>Modifiez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p>
            <a:fld id="{59C62DF6-D08E-44AE-A196-2BD6CD0CD81A}" type="datetime1">
              <a:rPr lang="fr-FR" smtClean="0"/>
              <a:pPr/>
              <a:t>20/04/2012</a:t>
            </a:fld>
            <a:endParaRPr lang="fr-BE"/>
          </a:p>
        </p:txBody>
      </p:sp>
      <p:sp>
        <p:nvSpPr>
          <p:cNvPr id="4" name="Espace réservé du pied de page 3"/>
          <p:cNvSpPr>
            <a:spLocks noGrp="1"/>
          </p:cNvSpPr>
          <p:nvPr>
            <p:ph type="ftr" sz="quarter" idx="11"/>
          </p:nvPr>
        </p:nvSpPr>
        <p:spPr/>
        <p:txBody>
          <a:bodyPr/>
          <a:lstStyle/>
          <a:p>
            <a:r>
              <a:rPr lang="fr-BE" smtClean="0"/>
              <a:t>VARIOUS : VR 9</a:t>
            </a:r>
            <a:endParaRPr lang="fr-BE"/>
          </a:p>
        </p:txBody>
      </p:sp>
      <p:sp>
        <p:nvSpPr>
          <p:cNvPr id="5" name="Espace réservé du numéro de diapositive 4"/>
          <p:cNvSpPr>
            <a:spLocks noGrp="1"/>
          </p:cNvSpPr>
          <p:nvPr>
            <p:ph type="sldNum" sz="quarter" idx="12"/>
          </p:nvPr>
        </p:nvSpPr>
        <p:spPr/>
        <p:txBody>
          <a:bodyPr/>
          <a:lstStyle>
            <a:lvl1pPr>
              <a:defRPr>
                <a:solidFill>
                  <a:srgbClr val="FFFFFF"/>
                </a:solidFill>
              </a:defRPr>
            </a:lvl1p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C9D6EBB-D38F-4D44-88C6-6B803423CC61}" type="datetime1">
              <a:rPr lang="fr-FR" smtClean="0"/>
              <a:pPr/>
              <a:t>20/04/2012</a:t>
            </a:fld>
            <a:endParaRPr lang="fr-BE"/>
          </a:p>
        </p:txBody>
      </p:sp>
      <p:sp>
        <p:nvSpPr>
          <p:cNvPr id="3" name="Espace réservé du pied de page 2"/>
          <p:cNvSpPr>
            <a:spLocks noGrp="1"/>
          </p:cNvSpPr>
          <p:nvPr>
            <p:ph type="ftr" sz="quarter" idx="11"/>
          </p:nvPr>
        </p:nvSpPr>
        <p:spPr/>
        <p:txBody>
          <a:bodyPr/>
          <a:lstStyle/>
          <a:p>
            <a:r>
              <a:rPr lang="fr-BE" smtClean="0"/>
              <a:t>VARIOUS : VR 9</a:t>
            </a:r>
            <a:endParaRPr lang="fr-BE"/>
          </a:p>
        </p:txBody>
      </p:sp>
      <p:sp>
        <p:nvSpPr>
          <p:cNvPr id="4" name="Espace réservé du numéro de diapositive 3"/>
          <p:cNvSpPr>
            <a:spLocks noGrp="1"/>
          </p:cNvSpPr>
          <p:nvPr>
            <p:ph type="sldNum" sz="quarter" idx="12"/>
          </p:nvPr>
        </p:nvSpPr>
        <p:spPr>
          <a:xfrm>
            <a:off x="0" y="6248400"/>
            <a:ext cx="533400" cy="381000"/>
          </a:xfrm>
        </p:spPr>
        <p:txBody>
          <a:bodyPr/>
          <a:lstStyle>
            <a:lvl1pPr>
              <a:defRPr>
                <a:solidFill>
                  <a:schemeClr val="tx2"/>
                </a:solidFill>
              </a:defRPr>
            </a:lvl1p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8077200" cy="869950"/>
          </a:xfrm>
        </p:spPr>
        <p:txBody>
          <a:bodyPr anchor="ctr"/>
          <a:lstStyle>
            <a:lvl1pPr algn="l">
              <a:buNone/>
              <a:defRPr sz="4400" b="0"/>
            </a:lvl1pPr>
          </a:lstStyle>
          <a:p>
            <a:r>
              <a:rPr kumimoji="0" lang="fr-FR" smtClean="0"/>
              <a:t>Modifiez le style du titre</a:t>
            </a:r>
            <a:endParaRPr kumimoji="0" lang="en-US"/>
          </a:p>
        </p:txBody>
      </p:sp>
      <p:sp>
        <p:nvSpPr>
          <p:cNvPr id="5" name="Espace réservé de la date 4"/>
          <p:cNvSpPr>
            <a:spLocks noGrp="1"/>
          </p:cNvSpPr>
          <p:nvPr>
            <p:ph type="dt" sz="half" idx="10"/>
          </p:nvPr>
        </p:nvSpPr>
        <p:spPr/>
        <p:txBody>
          <a:bodyPr/>
          <a:lstStyle/>
          <a:p>
            <a:fld id="{02BE3927-DF82-4C0B-B68A-9CAB64B3DBB4}" type="datetime1">
              <a:rPr lang="fr-FR" smtClean="0"/>
              <a:pPr/>
              <a:t>20/04/2012</a:t>
            </a:fld>
            <a:endParaRPr lang="fr-BE"/>
          </a:p>
        </p:txBody>
      </p:sp>
      <p:sp>
        <p:nvSpPr>
          <p:cNvPr id="6" name="Espace réservé du pied de page 5"/>
          <p:cNvSpPr>
            <a:spLocks noGrp="1"/>
          </p:cNvSpPr>
          <p:nvPr>
            <p:ph type="ftr" sz="quarter" idx="11"/>
          </p:nvPr>
        </p:nvSpPr>
        <p:spPr/>
        <p:txBody>
          <a:bodyPr/>
          <a:lstStyle/>
          <a:p>
            <a:r>
              <a:rPr lang="fr-BE" smtClean="0"/>
              <a:t>VARIOUS : VR 9</a:t>
            </a:r>
            <a:endParaRPr lang="fr-BE"/>
          </a:p>
        </p:txBody>
      </p:sp>
      <p:sp>
        <p:nvSpPr>
          <p:cNvPr id="7" name="Espace réservé du numéro de diapositive 6"/>
          <p:cNvSpPr>
            <a:spLocks noGrp="1"/>
          </p:cNvSpPr>
          <p:nvPr>
            <p:ph type="sldNum" sz="quarter" idx="12"/>
          </p:nvPr>
        </p:nvSpPr>
        <p:spPr/>
        <p:txBody>
          <a:bodyPr/>
          <a:lstStyle>
            <a:lvl1pPr>
              <a:defRPr>
                <a:solidFill>
                  <a:srgbClr val="FFFFFF"/>
                </a:solidFill>
              </a:defRPr>
            </a:lvl1pPr>
          </a:lstStyle>
          <a:p>
            <a:fld id="{CF4668DC-857F-487D-BFFA-8C0CA5037977}" type="slidenum">
              <a:rPr lang="fr-BE" smtClean="0"/>
              <a:pPr/>
              <a:t>‹N°›</a:t>
            </a:fld>
            <a:endParaRPr lang="fr-BE"/>
          </a:p>
        </p:txBody>
      </p:sp>
      <p:sp>
        <p:nvSpPr>
          <p:cNvPr id="3" name="Espace réservé du texte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9" name="Espace réservé du contenu 8"/>
          <p:cNvSpPr>
            <a:spLocks noGrp="1"/>
          </p:cNvSpPr>
          <p:nvPr>
            <p:ph sz="quarter" idx="1"/>
          </p:nvPr>
        </p:nvSpPr>
        <p:spPr>
          <a:xfrm>
            <a:off x="2362200" y="1752600"/>
            <a:ext cx="6400800" cy="44196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3">
        <a:schemeClr val="bg2"/>
      </p:bgRef>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smtClean="0"/>
              <a:t>Modifiez les styles du texte du masque</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fr-FR" smtClean="0"/>
              <a:t>Modifiez le style du titre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Espace réservé de la date 11"/>
          <p:cNvSpPr>
            <a:spLocks noGrp="1"/>
          </p:cNvSpPr>
          <p:nvPr>
            <p:ph type="dt" sz="half" idx="10"/>
          </p:nvPr>
        </p:nvSpPr>
        <p:spPr>
          <a:xfrm>
            <a:off x="6248400" y="6248400"/>
            <a:ext cx="2667000" cy="365125"/>
          </a:xfrm>
        </p:spPr>
        <p:txBody>
          <a:bodyPr rtlCol="0"/>
          <a:lstStyle/>
          <a:p>
            <a:fld id="{CF1DD4F5-43BF-455B-A2D9-E70C0F1CDF16}" type="datetime1">
              <a:rPr lang="fr-FR" smtClean="0"/>
              <a:pPr/>
              <a:t>20/04/2012</a:t>
            </a:fld>
            <a:endParaRPr lang="fr-BE"/>
          </a:p>
        </p:txBody>
      </p:sp>
      <p:sp>
        <p:nvSpPr>
          <p:cNvPr id="13" name="Espace réservé du numéro de diapositive 12"/>
          <p:cNvSpPr>
            <a:spLocks noGrp="1"/>
          </p:cNvSpPr>
          <p:nvPr>
            <p:ph type="sldNum" sz="quarter" idx="11"/>
          </p:nvPr>
        </p:nvSpPr>
        <p:spPr>
          <a:xfrm>
            <a:off x="0" y="4667249"/>
            <a:ext cx="1447800" cy="663578"/>
          </a:xfrm>
        </p:spPr>
        <p:txBody>
          <a:bodyPr rtlCol="0"/>
          <a:lstStyle>
            <a:lvl1pPr>
              <a:defRPr sz="2800"/>
            </a:lvl1pPr>
          </a:lstStyle>
          <a:p>
            <a:fld id="{CF4668DC-857F-487D-BFFA-8C0CA5037977}" type="slidenum">
              <a:rPr lang="fr-BE" smtClean="0"/>
              <a:pPr/>
              <a:t>‹N°›</a:t>
            </a:fld>
            <a:endParaRPr lang="fr-BE"/>
          </a:p>
        </p:txBody>
      </p:sp>
      <p:sp>
        <p:nvSpPr>
          <p:cNvPr id="14" name="Espace réservé du pied de page 13"/>
          <p:cNvSpPr>
            <a:spLocks noGrp="1"/>
          </p:cNvSpPr>
          <p:nvPr>
            <p:ph type="ftr" sz="quarter" idx="12"/>
          </p:nvPr>
        </p:nvSpPr>
        <p:spPr>
          <a:xfrm>
            <a:off x="1600200" y="6248206"/>
            <a:ext cx="4572000" cy="365125"/>
          </a:xfrm>
        </p:spPr>
        <p:txBody>
          <a:bodyPr rtlCol="0"/>
          <a:lstStyle/>
          <a:p>
            <a:r>
              <a:rPr lang="fr-BE" smtClean="0"/>
              <a:t>VARIOUS : VR 9</a:t>
            </a:r>
            <a:endParaRPr lang="fr-BE"/>
          </a:p>
        </p:txBody>
      </p:sp>
      <p:sp>
        <p:nvSpPr>
          <p:cNvPr id="3" name="Espace réservé pour une image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fr-FR" smtClean="0"/>
              <a:t>Cliquez sur l'icône pour ajouter une image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609600" y="228600"/>
            <a:ext cx="8153400" cy="990600"/>
          </a:xfrm>
          <a:prstGeom prst="rect">
            <a:avLst/>
          </a:prstGeom>
        </p:spPr>
        <p:txBody>
          <a:bodyPr vert="horz" anchor="ctr">
            <a:normAutofit/>
          </a:bodyPr>
          <a:lstStyle/>
          <a:p>
            <a:r>
              <a:rPr kumimoji="0" lang="fr-FR" smtClean="0"/>
              <a:t>Modifiez le style du titre</a:t>
            </a:r>
            <a:endParaRPr kumimoji="0" lang="en-US"/>
          </a:p>
        </p:txBody>
      </p:sp>
      <p:sp>
        <p:nvSpPr>
          <p:cNvPr id="13" name="Espace réservé du texte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F10048BE-A22C-4093-8156-6A3B3FB51CF0}" type="datetime1">
              <a:rPr lang="fr-FR" smtClean="0"/>
              <a:pPr/>
              <a:t>20/04/2012</a:t>
            </a:fld>
            <a:endParaRPr lang="fr-BE"/>
          </a:p>
        </p:txBody>
      </p:sp>
      <p:sp>
        <p:nvSpPr>
          <p:cNvPr id="3" name="Espace réservé du pied de page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r>
              <a:rPr lang="fr-BE" smtClean="0"/>
              <a:t>VARIOUS : VR 9</a:t>
            </a:r>
            <a:endParaRPr lang="fr-BE"/>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ce réservé du numéro de diapositive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2.jpeg"/><Relationship Id="rId7" Type="http://schemas.openxmlformats.org/officeDocument/2006/relationships/image" Target="../media/image14.png"/><Relationship Id="rId2" Type="http://schemas.openxmlformats.org/officeDocument/2006/relationships/image" Target="../media/image10.emf"/><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3.jpeg"/><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0.emf"/><Relationship Id="rId1" Type="http://schemas.openxmlformats.org/officeDocument/2006/relationships/slideLayout" Target="../slideLayouts/slideLayout2.xml"/><Relationship Id="rId4" Type="http://schemas.microsoft.com/office/2007/relationships/hdphoto" Target="../media/hdphoto6.wdp"/></Relationships>
</file>

<file path=ppt/slides/_rels/slide1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7.jpeg"/><Relationship Id="rId1" Type="http://schemas.openxmlformats.org/officeDocument/2006/relationships/slideLayout" Target="../slideLayouts/slideLayout2.xml"/><Relationship Id="rId5" Type="http://schemas.microsoft.com/office/2007/relationships/hdphoto" Target="../media/hdphoto8.wdp"/><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9.jpeg"/><Relationship Id="rId1" Type="http://schemas.openxmlformats.org/officeDocument/2006/relationships/slideLayout" Target="../slideLayouts/slideLayout2.xml"/><Relationship Id="rId5" Type="http://schemas.microsoft.com/office/2007/relationships/hdphoto" Target="../media/hdphoto10.wdp"/><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22.jpeg"/><Relationship Id="rId1" Type="http://schemas.openxmlformats.org/officeDocument/2006/relationships/slideLayout" Target="../slideLayouts/slideLayout2.xml"/><Relationship Id="rId5" Type="http://schemas.microsoft.com/office/2007/relationships/hdphoto" Target="../media/hdphoto13.wdp"/><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24.jpeg"/><Relationship Id="rId1" Type="http://schemas.openxmlformats.org/officeDocument/2006/relationships/slideLayout" Target="../slideLayouts/slideLayout2.xml"/><Relationship Id="rId5" Type="http://schemas.microsoft.com/office/2007/relationships/hdphoto" Target="../media/hdphoto15.wdp"/><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9512" y="2564904"/>
            <a:ext cx="8659688" cy="1828800"/>
          </a:xfrm>
        </p:spPr>
        <p:txBody>
          <a:bodyPr>
            <a:normAutofit/>
          </a:bodyPr>
          <a:lstStyle/>
          <a:p>
            <a:pPr algn="ctr"/>
            <a:r>
              <a:rPr lang="en-US" dirty="0" smtClean="0"/>
              <a:t>VARIANTS OF AORTIC ARCH : OUR EXPERIENCE</a:t>
            </a:r>
            <a:endParaRPr lang="en-US" dirty="0"/>
          </a:p>
        </p:txBody>
      </p:sp>
      <p:sp>
        <p:nvSpPr>
          <p:cNvPr id="3" name="Sous-titre 2"/>
          <p:cNvSpPr>
            <a:spLocks noGrp="1"/>
          </p:cNvSpPr>
          <p:nvPr>
            <p:ph type="subTitle" idx="1"/>
          </p:nvPr>
        </p:nvSpPr>
        <p:spPr>
          <a:xfrm>
            <a:off x="2339752" y="5263480"/>
            <a:ext cx="6840760" cy="1477888"/>
          </a:xfrm>
          <a:solidFill>
            <a:schemeClr val="accent1"/>
          </a:solidFill>
        </p:spPr>
        <p:txBody>
          <a:bodyPr>
            <a:noAutofit/>
          </a:bodyPr>
          <a:lstStyle/>
          <a:p>
            <a:pPr algn="ctr"/>
            <a:r>
              <a:rPr lang="fr-FR" sz="1800" dirty="0"/>
              <a:t>M. </a:t>
            </a:r>
            <a:r>
              <a:rPr lang="fr-FR" sz="1800" dirty="0" err="1"/>
              <a:t>BOUSSALAH</a:t>
            </a:r>
            <a:r>
              <a:rPr lang="fr-FR" sz="1800" dirty="0"/>
              <a:t>, N. </a:t>
            </a:r>
            <a:r>
              <a:rPr lang="fr-FR" sz="1800" dirty="0" err="1"/>
              <a:t>TOUIL</a:t>
            </a:r>
            <a:r>
              <a:rPr lang="fr-FR" sz="1800" dirty="0"/>
              <a:t>, S. </a:t>
            </a:r>
            <a:r>
              <a:rPr lang="fr-FR" sz="1800" dirty="0" err="1"/>
              <a:t>HABCHAOUI</a:t>
            </a:r>
            <a:r>
              <a:rPr lang="fr-FR" sz="1800" dirty="0"/>
              <a:t>, O. </a:t>
            </a:r>
            <a:r>
              <a:rPr lang="fr-FR" sz="1800" dirty="0" err="1"/>
              <a:t>KACIMI</a:t>
            </a:r>
            <a:r>
              <a:rPr lang="fr-FR" sz="1800" dirty="0"/>
              <a:t>, N. </a:t>
            </a:r>
            <a:r>
              <a:rPr lang="fr-FR" sz="1800" dirty="0" err="1"/>
              <a:t>CHIKHAOUI</a:t>
            </a:r>
            <a:endParaRPr lang="fr-FR" sz="1800" dirty="0"/>
          </a:p>
          <a:p>
            <a:pPr algn="ctr"/>
            <a:r>
              <a:rPr lang="en-US" sz="1800" dirty="0"/>
              <a:t>Emergency Radiology Department, </a:t>
            </a:r>
            <a:r>
              <a:rPr lang="en-US" sz="1800" dirty="0" err="1"/>
              <a:t>Ibn</a:t>
            </a:r>
            <a:r>
              <a:rPr lang="en-US" sz="1800" dirty="0"/>
              <a:t> </a:t>
            </a:r>
            <a:r>
              <a:rPr lang="en-US" sz="1800" dirty="0" err="1"/>
              <a:t>Roch</a:t>
            </a:r>
            <a:r>
              <a:rPr lang="en-US" sz="1800" dirty="0"/>
              <a:t> University Hospital</a:t>
            </a:r>
            <a:r>
              <a:rPr lang="en-US" sz="1800" dirty="0" smtClean="0"/>
              <a:t>,</a:t>
            </a:r>
            <a:r>
              <a:rPr lang="fr-FR" sz="1800" dirty="0" smtClean="0"/>
              <a:t> Casablanca, Morroco</a:t>
            </a:r>
            <a:r>
              <a:rPr lang="fr-FR" sz="1800" dirty="0"/>
              <a:t>	</a:t>
            </a:r>
          </a:p>
        </p:txBody>
      </p:sp>
      <p:sp>
        <p:nvSpPr>
          <p:cNvPr id="4" name="ZoneTexte 3"/>
          <p:cNvSpPr txBox="1"/>
          <p:nvPr/>
        </p:nvSpPr>
        <p:spPr>
          <a:xfrm>
            <a:off x="0" y="6165304"/>
            <a:ext cx="2195736" cy="461665"/>
          </a:xfrm>
          <a:prstGeom prst="rect">
            <a:avLst/>
          </a:prstGeom>
          <a:noFill/>
        </p:spPr>
        <p:txBody>
          <a:bodyPr wrap="square" rtlCol="0">
            <a:spAutoFit/>
          </a:bodyPr>
          <a:lstStyle/>
          <a:p>
            <a:pPr algn="ctr"/>
            <a:r>
              <a:rPr lang="en-US" sz="2400" dirty="0" smtClean="0"/>
              <a:t>VARIOUS VR : 9</a:t>
            </a:r>
            <a:endParaRPr lang="en-US" sz="2400" dirty="0"/>
          </a:p>
        </p:txBody>
      </p:sp>
    </p:spTree>
    <p:extLst>
      <p:ext uri="{BB962C8B-B14F-4D97-AF65-F5344CB8AC3E}">
        <p14:creationId xmlns:p14="http://schemas.microsoft.com/office/powerpoint/2010/main" xmlns="" val="18604068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28600"/>
            <a:ext cx="8784976" cy="990600"/>
          </a:xfrm>
        </p:spPr>
        <p:txBody>
          <a:bodyPr>
            <a:noAutofit/>
          </a:bodyPr>
          <a:lstStyle/>
          <a:p>
            <a:pPr algn="ctr"/>
            <a:r>
              <a:rPr lang="en-US" sz="3600" dirty="0" smtClean="0"/>
              <a:t>EMBRYOLOGIC CONSIDERATIONS </a:t>
            </a:r>
            <a:r>
              <a:rPr lang="en-US" sz="3200" dirty="0" smtClean="0"/>
              <a:t>: </a:t>
            </a:r>
            <a:r>
              <a:rPr lang="en-US" sz="2800" dirty="0" smtClean="0"/>
              <a:t>The Edward Hypothetical double Arch</a:t>
            </a:r>
            <a:endParaRPr lang="en-US" sz="3200" dirty="0"/>
          </a:p>
        </p:txBody>
      </p:sp>
      <p:sp>
        <p:nvSpPr>
          <p:cNvPr id="3" name="Espace réservé du contenu 2"/>
          <p:cNvSpPr>
            <a:spLocks noGrp="1"/>
          </p:cNvSpPr>
          <p:nvPr>
            <p:ph sz="quarter" idx="1"/>
          </p:nvPr>
        </p:nvSpPr>
        <p:spPr>
          <a:xfrm>
            <a:off x="107504" y="1916832"/>
            <a:ext cx="4032448" cy="4104456"/>
          </a:xfrm>
        </p:spPr>
        <p:txBody>
          <a:bodyPr>
            <a:noAutofit/>
          </a:bodyPr>
          <a:lstStyle/>
          <a:p>
            <a:pPr marL="0" indent="0" algn="just">
              <a:buNone/>
            </a:pPr>
            <a:r>
              <a:rPr lang="en-US" sz="1800" b="1" u="sng" dirty="0">
                <a:solidFill>
                  <a:schemeClr val="accent2"/>
                </a:solidFill>
              </a:rPr>
              <a:t>FIGURE </a:t>
            </a:r>
            <a:r>
              <a:rPr lang="en-US" sz="1800" b="1" u="sng" dirty="0" smtClean="0">
                <a:solidFill>
                  <a:schemeClr val="accent2"/>
                </a:solidFill>
              </a:rPr>
              <a:t>3  </a:t>
            </a:r>
            <a:r>
              <a:rPr lang="en-US" sz="1800" b="1" dirty="0" smtClean="0"/>
              <a:t>[</a:t>
            </a:r>
            <a:r>
              <a:rPr lang="en-US" sz="1800" dirty="0">
                <a:solidFill>
                  <a:schemeClr val="accent1">
                    <a:lumMod val="75000"/>
                  </a:schemeClr>
                </a:solidFill>
              </a:rPr>
              <a:t>5</a:t>
            </a:r>
            <a:r>
              <a:rPr lang="en-US" sz="1800" b="1" dirty="0" smtClean="0"/>
              <a:t>]:  </a:t>
            </a:r>
            <a:r>
              <a:rPr lang="en-US" sz="1600" dirty="0"/>
              <a:t>Schematic representation of the Edward </a:t>
            </a:r>
            <a:r>
              <a:rPr lang="en-US" sz="1600" dirty="0" smtClean="0"/>
              <a:t>Hypothetical Double </a:t>
            </a:r>
            <a:r>
              <a:rPr lang="en-US" sz="1600" dirty="0"/>
              <a:t>Arch. Bilateral common carotid arteries and </a:t>
            </a:r>
            <a:r>
              <a:rPr lang="en-US" sz="1600" dirty="0" smtClean="0"/>
              <a:t>subclavian arteries </a:t>
            </a:r>
            <a:r>
              <a:rPr lang="en-US" sz="1600" dirty="0"/>
              <a:t>arise from each of the 2 aortic arches as </a:t>
            </a:r>
            <a:r>
              <a:rPr lang="en-US" sz="1600" dirty="0" smtClean="0"/>
              <a:t>independent arteries</a:t>
            </a:r>
            <a:r>
              <a:rPr lang="en-US" sz="1600" dirty="0"/>
              <a:t>. The ventral portions of the sixth </a:t>
            </a:r>
            <a:r>
              <a:rPr lang="en-US" sz="1600" dirty="0" err="1"/>
              <a:t>branchial</a:t>
            </a:r>
            <a:r>
              <a:rPr lang="en-US" sz="1600" dirty="0"/>
              <a:t> arches </a:t>
            </a:r>
            <a:r>
              <a:rPr lang="en-US" sz="1600" dirty="0" smtClean="0"/>
              <a:t>form the </a:t>
            </a:r>
            <a:r>
              <a:rPr lang="en-US" sz="1600" dirty="0"/>
              <a:t>pulmonary artery and the dorsal portions of the </a:t>
            </a:r>
            <a:r>
              <a:rPr lang="en-US" sz="1600" dirty="0" smtClean="0"/>
              <a:t>sixth </a:t>
            </a:r>
            <a:r>
              <a:rPr lang="en-US" sz="1600" dirty="0" err="1" smtClean="0"/>
              <a:t>branchial</a:t>
            </a:r>
            <a:r>
              <a:rPr lang="en-US" sz="1600" dirty="0" smtClean="0"/>
              <a:t> </a:t>
            </a:r>
            <a:r>
              <a:rPr lang="en-US" sz="1600" dirty="0"/>
              <a:t>arch become </a:t>
            </a:r>
            <a:r>
              <a:rPr lang="en-US" sz="1600" dirty="0" err="1"/>
              <a:t>ductus</a:t>
            </a:r>
            <a:r>
              <a:rPr lang="en-US" sz="1600" dirty="0"/>
              <a:t> </a:t>
            </a:r>
            <a:r>
              <a:rPr lang="en-US" sz="1600" dirty="0" err="1"/>
              <a:t>arteriosus</a:t>
            </a:r>
            <a:r>
              <a:rPr lang="en-US" sz="1600" dirty="0"/>
              <a:t>. The seventh </a:t>
            </a:r>
            <a:r>
              <a:rPr lang="en-US" sz="1600" dirty="0" smtClean="0"/>
              <a:t>inter-segmental arteries </a:t>
            </a:r>
            <a:r>
              <a:rPr lang="en-US" sz="1600" dirty="0"/>
              <a:t>assume a position between PDA and </a:t>
            </a:r>
            <a:r>
              <a:rPr lang="en-US" sz="1600" dirty="0" smtClean="0"/>
              <a:t>common carotid </a:t>
            </a:r>
            <a:r>
              <a:rPr lang="en-US" sz="1600" dirty="0"/>
              <a:t>arteries. </a:t>
            </a:r>
            <a:endParaRPr lang="en-US" sz="1400" dirty="0" smtClean="0"/>
          </a:p>
          <a:p>
            <a:pPr marL="0" indent="0" algn="just">
              <a:buNone/>
            </a:pPr>
            <a:r>
              <a:rPr lang="en-US" sz="1100" dirty="0" err="1" smtClean="0"/>
              <a:t>LCCA</a:t>
            </a:r>
            <a:r>
              <a:rPr lang="en-US" sz="1100" dirty="0" smtClean="0"/>
              <a:t> </a:t>
            </a:r>
            <a:r>
              <a:rPr lang="en-US" sz="1100" dirty="0"/>
              <a:t>indicates left common carotid artery; </a:t>
            </a:r>
            <a:r>
              <a:rPr lang="en-US" sz="1100" dirty="0" err="1" smtClean="0"/>
              <a:t>LDA</a:t>
            </a:r>
            <a:r>
              <a:rPr lang="en-US" sz="1100" dirty="0" smtClean="0"/>
              <a:t>, left </a:t>
            </a:r>
            <a:r>
              <a:rPr lang="en-US" sz="1100" dirty="0" err="1"/>
              <a:t>ductus</a:t>
            </a:r>
            <a:r>
              <a:rPr lang="en-US" sz="1100" dirty="0"/>
              <a:t> </a:t>
            </a:r>
            <a:r>
              <a:rPr lang="en-US" sz="1100" dirty="0" err="1"/>
              <a:t>arteriosus</a:t>
            </a:r>
            <a:r>
              <a:rPr lang="en-US" sz="1100" dirty="0"/>
              <a:t>; </a:t>
            </a:r>
            <a:r>
              <a:rPr lang="en-US" sz="1100" dirty="0" err="1"/>
              <a:t>LECA</a:t>
            </a:r>
            <a:r>
              <a:rPr lang="en-US" sz="1100" dirty="0"/>
              <a:t>, left external carotid artery; </a:t>
            </a:r>
            <a:r>
              <a:rPr lang="en-US" sz="1100" dirty="0" err="1"/>
              <a:t>LICA</a:t>
            </a:r>
            <a:r>
              <a:rPr lang="en-US" sz="1100" dirty="0"/>
              <a:t>, </a:t>
            </a:r>
            <a:r>
              <a:rPr lang="en-US" sz="1100" dirty="0" smtClean="0"/>
              <a:t>left internal </a:t>
            </a:r>
            <a:r>
              <a:rPr lang="en-US" sz="1100" dirty="0"/>
              <a:t>carotid artery; LPA, left pulmonary artery; </a:t>
            </a:r>
            <a:r>
              <a:rPr lang="en-US" sz="1100" dirty="0" err="1"/>
              <a:t>LSA</a:t>
            </a:r>
            <a:r>
              <a:rPr lang="en-US" sz="1100" dirty="0"/>
              <a:t>, </a:t>
            </a:r>
            <a:r>
              <a:rPr lang="en-US" sz="1100" dirty="0" smtClean="0"/>
              <a:t>left subclavian </a:t>
            </a:r>
            <a:r>
              <a:rPr lang="en-US" sz="1100" dirty="0"/>
              <a:t>artery; </a:t>
            </a:r>
            <a:r>
              <a:rPr lang="en-US" sz="1100" dirty="0" err="1"/>
              <a:t>RCCA</a:t>
            </a:r>
            <a:r>
              <a:rPr lang="en-US" sz="1100" dirty="0"/>
              <a:t>, right common carotid artery; RDA, </a:t>
            </a:r>
            <a:r>
              <a:rPr lang="en-US" sz="1100" dirty="0" smtClean="0"/>
              <a:t>right </a:t>
            </a:r>
            <a:r>
              <a:rPr lang="en-US" sz="1100" dirty="0" err="1" smtClean="0"/>
              <a:t>ductus</a:t>
            </a:r>
            <a:r>
              <a:rPr lang="en-US" sz="1100" dirty="0" smtClean="0"/>
              <a:t> </a:t>
            </a:r>
            <a:r>
              <a:rPr lang="en-US" sz="1100" dirty="0" err="1"/>
              <a:t>arteriosus</a:t>
            </a:r>
            <a:r>
              <a:rPr lang="en-US" sz="1100" dirty="0"/>
              <a:t>; </a:t>
            </a:r>
            <a:r>
              <a:rPr lang="en-US" sz="1100" dirty="0" err="1"/>
              <a:t>RECA</a:t>
            </a:r>
            <a:r>
              <a:rPr lang="en-US" sz="1100" dirty="0"/>
              <a:t>, right external carotid artery; </a:t>
            </a:r>
            <a:r>
              <a:rPr lang="en-US" sz="1100" dirty="0" smtClean="0"/>
              <a:t>RICA, right </a:t>
            </a:r>
            <a:r>
              <a:rPr lang="en-US" sz="1100" dirty="0"/>
              <a:t>internal carotid artery; </a:t>
            </a:r>
            <a:r>
              <a:rPr lang="en-US" sz="1100" dirty="0" err="1"/>
              <a:t>RPA</a:t>
            </a:r>
            <a:r>
              <a:rPr lang="en-US" sz="1100" dirty="0"/>
              <a:t>, right pulmonary artery; </a:t>
            </a:r>
            <a:r>
              <a:rPr lang="en-US" sz="1100" dirty="0" err="1" smtClean="0"/>
              <a:t>RSA</a:t>
            </a:r>
            <a:r>
              <a:rPr lang="en-US" sz="1100" dirty="0" smtClean="0"/>
              <a:t>, right </a:t>
            </a:r>
            <a:r>
              <a:rPr lang="en-US" sz="1100" dirty="0"/>
              <a:t>subclavian artery.</a:t>
            </a:r>
            <a:endParaRPr lang="fr-FR" sz="1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355976" y="1961356"/>
            <a:ext cx="4410075" cy="37719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Espace réservé du pied de page 3"/>
          <p:cNvSpPr>
            <a:spLocks noGrp="1"/>
          </p:cNvSpPr>
          <p:nvPr>
            <p:ph type="ftr" sz="quarter" idx="11"/>
          </p:nvPr>
        </p:nvSpPr>
        <p:spPr>
          <a:xfrm>
            <a:off x="6828562" y="6520259"/>
            <a:ext cx="2351950" cy="365125"/>
          </a:xfrm>
        </p:spPr>
        <p:txBody>
          <a:bodyPr/>
          <a:lstStyle/>
          <a:p>
            <a:r>
              <a:rPr lang="fr-BE" smtClean="0">
                <a:solidFill>
                  <a:schemeClr val="accent1">
                    <a:lumMod val="50000"/>
                  </a:schemeClr>
                </a:solidFill>
              </a:rPr>
              <a:t>VARIOUS : VR 9</a:t>
            </a:r>
            <a:endParaRPr lang="fr-BE">
              <a:solidFill>
                <a:schemeClr val="accent1">
                  <a:lumMod val="50000"/>
                </a:schemeClr>
              </a:solidFill>
            </a:endParaRPr>
          </a:p>
        </p:txBody>
      </p:sp>
      <p:sp>
        <p:nvSpPr>
          <p:cNvPr id="5" name="Espace réservé du numéro de diapositive 4"/>
          <p:cNvSpPr>
            <a:spLocks noGrp="1"/>
          </p:cNvSpPr>
          <p:nvPr>
            <p:ph type="sldNum" sz="quarter" idx="12"/>
          </p:nvPr>
        </p:nvSpPr>
        <p:spPr/>
        <p:txBody>
          <a:bodyPr>
            <a:normAutofit fontScale="85000" lnSpcReduction="20000"/>
          </a:bodyPr>
          <a:lstStyle/>
          <a:p>
            <a:fld id="{CF4668DC-857F-487D-BFFA-8C0CA5037977}" type="slidenum">
              <a:rPr lang="fr-BE" smtClean="0"/>
              <a:pPr/>
              <a:t>10</a:t>
            </a:fld>
            <a:endParaRPr lang="fr-BE"/>
          </a:p>
        </p:txBody>
      </p:sp>
    </p:spTree>
    <p:extLst>
      <p:ext uri="{BB962C8B-B14F-4D97-AF65-F5344CB8AC3E}">
        <p14:creationId xmlns:p14="http://schemas.microsoft.com/office/powerpoint/2010/main" xmlns="" val="24253070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28600"/>
            <a:ext cx="8784976" cy="990600"/>
          </a:xfrm>
        </p:spPr>
        <p:txBody>
          <a:bodyPr>
            <a:noAutofit/>
          </a:bodyPr>
          <a:lstStyle/>
          <a:p>
            <a:pPr algn="ctr"/>
            <a:r>
              <a:rPr lang="en-US" sz="3200" dirty="0" smtClean="0"/>
              <a:t>CLASSIFICATION OF AORTIC ARCH ANOMALIES :</a:t>
            </a:r>
            <a:endParaRPr lang="en-US" sz="3200" dirty="0"/>
          </a:p>
        </p:txBody>
      </p:sp>
      <p:sp>
        <p:nvSpPr>
          <p:cNvPr id="4" name="Espace réservé du contenu 3"/>
          <p:cNvSpPr>
            <a:spLocks noGrp="1"/>
          </p:cNvSpPr>
          <p:nvPr>
            <p:ph sz="quarter" idx="1"/>
          </p:nvPr>
        </p:nvSpPr>
        <p:spPr>
          <a:xfrm>
            <a:off x="539552" y="1600200"/>
            <a:ext cx="8153400" cy="4997152"/>
          </a:xfrm>
        </p:spPr>
        <p:txBody>
          <a:bodyPr>
            <a:normAutofit/>
          </a:bodyPr>
          <a:lstStyle/>
          <a:p>
            <a:pPr algn="just"/>
            <a:r>
              <a:rPr lang="en-US" dirty="0" smtClean="0"/>
              <a:t>Anatomical classification : </a:t>
            </a:r>
          </a:p>
          <a:p>
            <a:pPr lvl="2" algn="just">
              <a:buFont typeface="Wingdings" pitchFamily="2" charset="2"/>
              <a:buChar char="ü"/>
            </a:pPr>
            <a:r>
              <a:rPr lang="en-US" dirty="0" smtClean="0"/>
              <a:t>based on the absence, course, or position of the aortic arch, also on the order or pattern of branching of the great vessels,</a:t>
            </a:r>
          </a:p>
          <a:p>
            <a:pPr lvl="2" algn="just">
              <a:buFont typeface="Wingdings" pitchFamily="2" charset="2"/>
              <a:buChar char="ü"/>
            </a:pPr>
            <a:r>
              <a:rPr lang="en-US" dirty="0" smtClean="0"/>
              <a:t>May be characterized as right sided aortic arch, left sided aortic arch, double aortic arch or cervical aortic arch.</a:t>
            </a:r>
          </a:p>
          <a:p>
            <a:pPr algn="just"/>
            <a:r>
              <a:rPr lang="en-US" dirty="0"/>
              <a:t> </a:t>
            </a:r>
            <a:r>
              <a:rPr lang="en-US" dirty="0" smtClean="0"/>
              <a:t>Clinical presentation or morphology :</a:t>
            </a:r>
          </a:p>
          <a:p>
            <a:pPr lvl="2" algn="just">
              <a:buFont typeface="Wingdings" pitchFamily="2" charset="2"/>
              <a:buChar char="ü"/>
            </a:pPr>
            <a:r>
              <a:rPr lang="en-US" dirty="0" smtClean="0"/>
              <a:t>Asymptomatic cases,</a:t>
            </a:r>
          </a:p>
          <a:p>
            <a:pPr lvl="2" algn="just">
              <a:buFont typeface="Wingdings" pitchFamily="2" charset="2"/>
              <a:buChar char="ü"/>
            </a:pPr>
            <a:r>
              <a:rPr lang="en-US" dirty="0" smtClean="0"/>
              <a:t>Cases with clinical symptoms : tracheobronchial and/or esophageal compression,</a:t>
            </a:r>
          </a:p>
          <a:p>
            <a:pPr lvl="2" algn="just">
              <a:buFont typeface="Wingdings" pitchFamily="2" charset="2"/>
              <a:buChar char="ü"/>
            </a:pPr>
            <a:r>
              <a:rPr lang="en-US" dirty="0" smtClean="0"/>
              <a:t>Cases in which there’s isolation of aortic arch branches and alteration of normal blood flow.</a:t>
            </a:r>
          </a:p>
          <a:p>
            <a:pPr lvl="2" algn="just">
              <a:buFont typeface="Wingdings" pitchFamily="2" charset="2"/>
              <a:buChar char="ü"/>
            </a:pPr>
            <a:endParaRPr lang="en-US" dirty="0" smtClean="0"/>
          </a:p>
          <a:p>
            <a:pPr marL="0" indent="0" algn="just">
              <a:buNone/>
            </a:pPr>
            <a:endParaRPr lang="en-US" dirty="0"/>
          </a:p>
        </p:txBody>
      </p:sp>
      <p:sp>
        <p:nvSpPr>
          <p:cNvPr id="3" name="Espace réservé du pied de page 2"/>
          <p:cNvSpPr>
            <a:spLocks noGrp="1"/>
          </p:cNvSpPr>
          <p:nvPr>
            <p:ph type="ftr" sz="quarter" idx="11"/>
          </p:nvPr>
        </p:nvSpPr>
        <p:spPr>
          <a:xfrm>
            <a:off x="6783765" y="6520259"/>
            <a:ext cx="2396747" cy="365125"/>
          </a:xfrm>
        </p:spPr>
        <p:txBody>
          <a:bodyPr/>
          <a:lstStyle/>
          <a:p>
            <a:r>
              <a:rPr lang="fr-BE" dirty="0" err="1" smtClean="0">
                <a:solidFill>
                  <a:schemeClr val="accent1">
                    <a:lumMod val="50000"/>
                  </a:schemeClr>
                </a:solidFill>
              </a:rPr>
              <a:t>VARIOUS</a:t>
            </a:r>
            <a:r>
              <a:rPr lang="fr-BE" dirty="0" smtClean="0">
                <a:solidFill>
                  <a:schemeClr val="accent1">
                    <a:lumMod val="50000"/>
                  </a:schemeClr>
                </a:solidFill>
              </a:rPr>
              <a:t> : </a:t>
            </a:r>
            <a:r>
              <a:rPr lang="fr-BE" dirty="0" err="1" smtClean="0">
                <a:solidFill>
                  <a:schemeClr val="accent1">
                    <a:lumMod val="50000"/>
                  </a:schemeClr>
                </a:solidFill>
              </a:rPr>
              <a:t>VR</a:t>
            </a:r>
            <a:r>
              <a:rPr lang="fr-BE" dirty="0" smtClean="0">
                <a:solidFill>
                  <a:schemeClr val="accent1">
                    <a:lumMod val="50000"/>
                  </a:schemeClr>
                </a:solidFill>
              </a:rPr>
              <a:t> 9</a:t>
            </a:r>
            <a:endParaRPr lang="fr-BE" dirty="0">
              <a:solidFill>
                <a:schemeClr val="accent1">
                  <a:lumMod val="50000"/>
                </a:schemeClr>
              </a:solidFill>
            </a:endParaRPr>
          </a:p>
        </p:txBody>
      </p:sp>
      <p:sp>
        <p:nvSpPr>
          <p:cNvPr id="5" name="Espace réservé du numéro de diapositive 4"/>
          <p:cNvSpPr>
            <a:spLocks noGrp="1"/>
          </p:cNvSpPr>
          <p:nvPr>
            <p:ph type="sldNum" sz="quarter" idx="12"/>
          </p:nvPr>
        </p:nvSpPr>
        <p:spPr/>
        <p:txBody>
          <a:bodyPr>
            <a:normAutofit fontScale="85000" lnSpcReduction="20000"/>
          </a:bodyPr>
          <a:lstStyle/>
          <a:p>
            <a:fld id="{CF4668DC-857F-487D-BFFA-8C0CA5037977}" type="slidenum">
              <a:rPr lang="fr-BE" smtClean="0"/>
              <a:pPr/>
              <a:t>11</a:t>
            </a:fld>
            <a:endParaRPr lang="fr-BE"/>
          </a:p>
        </p:txBody>
      </p:sp>
    </p:spTree>
    <p:extLst>
      <p:ext uri="{BB962C8B-B14F-4D97-AF65-F5344CB8AC3E}">
        <p14:creationId xmlns:p14="http://schemas.microsoft.com/office/powerpoint/2010/main" xmlns="" val="33333877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28600"/>
            <a:ext cx="8784976" cy="990600"/>
          </a:xfrm>
        </p:spPr>
        <p:txBody>
          <a:bodyPr>
            <a:noAutofit/>
          </a:bodyPr>
          <a:lstStyle/>
          <a:p>
            <a:pPr algn="ctr"/>
            <a:r>
              <a:rPr lang="en-US" sz="3200" dirty="0" smtClean="0"/>
              <a:t>CLASSIFICATION OF AORTIC ARCH ANOMALIES :</a:t>
            </a:r>
            <a:endParaRPr lang="en-US" sz="32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95271" y="1611406"/>
            <a:ext cx="6761105" cy="39778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
        <p:nvSpPr>
          <p:cNvPr id="6" name="Espace réservé du contenu 2"/>
          <p:cNvSpPr>
            <a:spLocks noGrp="1"/>
          </p:cNvSpPr>
          <p:nvPr>
            <p:ph sz="quarter" idx="1"/>
          </p:nvPr>
        </p:nvSpPr>
        <p:spPr>
          <a:xfrm>
            <a:off x="755576" y="5661248"/>
            <a:ext cx="8352928" cy="1152128"/>
          </a:xfrm>
        </p:spPr>
        <p:txBody>
          <a:bodyPr>
            <a:noAutofit/>
          </a:bodyPr>
          <a:lstStyle/>
          <a:p>
            <a:pPr marL="0" indent="0" algn="just">
              <a:buNone/>
            </a:pPr>
            <a:r>
              <a:rPr lang="en-US" sz="1800" b="1" u="sng" dirty="0" smtClean="0">
                <a:solidFill>
                  <a:schemeClr val="accent2"/>
                </a:solidFill>
              </a:rPr>
              <a:t>Table 1:</a:t>
            </a:r>
            <a:r>
              <a:rPr lang="en-US" sz="1800" dirty="0" smtClean="0"/>
              <a:t> </a:t>
            </a:r>
            <a:r>
              <a:rPr lang="en-US" sz="1600" dirty="0" smtClean="0"/>
              <a:t>Classification </a:t>
            </a:r>
            <a:r>
              <a:rPr lang="en-US" sz="1600" dirty="0"/>
              <a:t>of Congenital Abnormalities of the Thoracic </a:t>
            </a:r>
            <a:r>
              <a:rPr lang="en-US" sz="1600" dirty="0" smtClean="0"/>
              <a:t>Aorta [</a:t>
            </a:r>
            <a:r>
              <a:rPr lang="en-US" sz="1600" b="1" dirty="0" smtClean="0">
                <a:solidFill>
                  <a:schemeClr val="accent1">
                    <a:lumMod val="75000"/>
                  </a:schemeClr>
                </a:solidFill>
              </a:rPr>
              <a:t>6</a:t>
            </a:r>
            <a:r>
              <a:rPr lang="en-US" sz="1600" dirty="0" smtClean="0"/>
              <a:t>]</a:t>
            </a:r>
          </a:p>
          <a:p>
            <a:pPr marL="0" indent="0" algn="just">
              <a:buNone/>
            </a:pPr>
            <a:r>
              <a:rPr lang="en-US" sz="1200" dirty="0" smtClean="0"/>
              <a:t>Classification </a:t>
            </a:r>
            <a:r>
              <a:rPr lang="en-US" sz="1200" dirty="0"/>
              <a:t>considers the side of the aortic arch, the location of great vessels, and the side of the descending aorta</a:t>
            </a:r>
            <a:r>
              <a:rPr lang="en-US" sz="1200" dirty="0" smtClean="0"/>
              <a:t>. </a:t>
            </a:r>
          </a:p>
          <a:p>
            <a:pPr marL="0" indent="0" algn="just">
              <a:buNone/>
            </a:pPr>
            <a:r>
              <a:rPr lang="en-US" sz="1100" dirty="0" err="1" smtClean="0"/>
              <a:t>LAA</a:t>
            </a:r>
            <a:r>
              <a:rPr lang="en-US" sz="1100" dirty="0"/>
              <a:t>:</a:t>
            </a:r>
            <a:r>
              <a:rPr lang="en-US" sz="1100" dirty="0" smtClean="0"/>
              <a:t> </a:t>
            </a:r>
            <a:r>
              <a:rPr lang="en-US" sz="1100" dirty="0"/>
              <a:t>left aortic </a:t>
            </a:r>
            <a:r>
              <a:rPr lang="en-US" sz="1100" dirty="0" smtClean="0"/>
              <a:t>arch; </a:t>
            </a:r>
            <a:r>
              <a:rPr lang="en-US" sz="1100" dirty="0" err="1" smtClean="0"/>
              <a:t>LBCA</a:t>
            </a:r>
            <a:r>
              <a:rPr lang="en-US" sz="1100" dirty="0"/>
              <a:t>:</a:t>
            </a:r>
            <a:r>
              <a:rPr lang="en-US" sz="1100" dirty="0" smtClean="0"/>
              <a:t> </a:t>
            </a:r>
            <a:r>
              <a:rPr lang="en-US" sz="1100" dirty="0"/>
              <a:t>left brachiocephalic artery; </a:t>
            </a:r>
            <a:r>
              <a:rPr lang="en-US" sz="1100" dirty="0" err="1" smtClean="0"/>
              <a:t>LCCA</a:t>
            </a:r>
            <a:r>
              <a:rPr lang="en-US" sz="1100" dirty="0" smtClean="0"/>
              <a:t>: </a:t>
            </a:r>
            <a:r>
              <a:rPr lang="en-US" sz="1100" dirty="0"/>
              <a:t>left common carotid artery; </a:t>
            </a:r>
            <a:r>
              <a:rPr lang="en-US" sz="1100" dirty="0" err="1" smtClean="0"/>
              <a:t>LDA</a:t>
            </a:r>
            <a:r>
              <a:rPr lang="en-US" sz="1100" dirty="0" smtClean="0"/>
              <a:t>: </a:t>
            </a:r>
            <a:r>
              <a:rPr lang="en-US" sz="1100" dirty="0"/>
              <a:t>left </a:t>
            </a:r>
            <a:r>
              <a:rPr lang="en-US" sz="1100" dirty="0" err="1"/>
              <a:t>ductus</a:t>
            </a:r>
            <a:r>
              <a:rPr lang="en-US" sz="1100" dirty="0"/>
              <a:t> </a:t>
            </a:r>
            <a:r>
              <a:rPr lang="en-US" sz="1100" dirty="0" err="1"/>
              <a:t>arteriosus</a:t>
            </a:r>
            <a:r>
              <a:rPr lang="en-US" sz="1100" dirty="0"/>
              <a:t>; </a:t>
            </a:r>
            <a:r>
              <a:rPr lang="en-US" sz="1100" dirty="0" err="1" smtClean="0"/>
              <a:t>LSCA</a:t>
            </a:r>
            <a:r>
              <a:rPr lang="en-US" sz="1100" dirty="0" smtClean="0"/>
              <a:t>: </a:t>
            </a:r>
            <a:r>
              <a:rPr lang="en-US" sz="1100" dirty="0"/>
              <a:t>left subclavian artery; </a:t>
            </a:r>
            <a:r>
              <a:rPr lang="en-US" sz="1100" dirty="0" err="1" smtClean="0"/>
              <a:t>RAA</a:t>
            </a:r>
            <a:r>
              <a:rPr lang="en-US" sz="1100" dirty="0" smtClean="0"/>
              <a:t>: right aortic </a:t>
            </a:r>
            <a:r>
              <a:rPr lang="en-US" sz="1100" dirty="0"/>
              <a:t>arch; </a:t>
            </a:r>
            <a:r>
              <a:rPr lang="en-US" sz="1100" dirty="0" err="1" smtClean="0"/>
              <a:t>RBCA</a:t>
            </a:r>
            <a:r>
              <a:rPr lang="en-US" sz="1100" dirty="0" smtClean="0"/>
              <a:t>: </a:t>
            </a:r>
            <a:r>
              <a:rPr lang="en-US" sz="1100" dirty="0"/>
              <a:t>right brachiocephalic artery; </a:t>
            </a:r>
            <a:r>
              <a:rPr lang="en-US" sz="1100" dirty="0" err="1" smtClean="0"/>
              <a:t>RCCA</a:t>
            </a:r>
            <a:r>
              <a:rPr lang="en-US" sz="1100" dirty="0" smtClean="0"/>
              <a:t>: </a:t>
            </a:r>
            <a:r>
              <a:rPr lang="en-US" sz="1100" dirty="0"/>
              <a:t>right common carotid artery, </a:t>
            </a:r>
            <a:r>
              <a:rPr lang="en-US" sz="1100" dirty="0" err="1" smtClean="0"/>
              <a:t>RSCA</a:t>
            </a:r>
            <a:r>
              <a:rPr lang="en-US" sz="1100" dirty="0" smtClean="0"/>
              <a:t>: </a:t>
            </a:r>
            <a:r>
              <a:rPr lang="en-US" sz="1100" dirty="0"/>
              <a:t>right subclavian artery.</a:t>
            </a:r>
            <a:endParaRPr lang="fr-FR" sz="1100" dirty="0"/>
          </a:p>
        </p:txBody>
      </p:sp>
      <p:sp>
        <p:nvSpPr>
          <p:cNvPr id="3" name="Espace réservé du pied de page 2"/>
          <p:cNvSpPr>
            <a:spLocks noGrp="1"/>
          </p:cNvSpPr>
          <p:nvPr>
            <p:ph type="ftr" sz="quarter" idx="11"/>
          </p:nvPr>
        </p:nvSpPr>
        <p:spPr>
          <a:xfrm>
            <a:off x="6588224" y="6525344"/>
            <a:ext cx="2592288" cy="360040"/>
          </a:xfrm>
        </p:spPr>
        <p:txBody>
          <a:bodyPr/>
          <a:lstStyle/>
          <a:p>
            <a:r>
              <a:rPr lang="fr-BE" dirty="0" err="1" smtClean="0">
                <a:solidFill>
                  <a:schemeClr val="accent1">
                    <a:lumMod val="50000"/>
                  </a:schemeClr>
                </a:solidFill>
              </a:rPr>
              <a:t>VARIOUS</a:t>
            </a:r>
            <a:r>
              <a:rPr lang="fr-BE" dirty="0" smtClean="0">
                <a:solidFill>
                  <a:schemeClr val="accent1">
                    <a:lumMod val="50000"/>
                  </a:schemeClr>
                </a:solidFill>
              </a:rPr>
              <a:t> : </a:t>
            </a:r>
            <a:r>
              <a:rPr lang="fr-BE" dirty="0" err="1" smtClean="0">
                <a:solidFill>
                  <a:schemeClr val="accent1">
                    <a:lumMod val="50000"/>
                  </a:schemeClr>
                </a:solidFill>
              </a:rPr>
              <a:t>VR</a:t>
            </a:r>
            <a:r>
              <a:rPr lang="fr-BE" dirty="0" smtClean="0">
                <a:solidFill>
                  <a:schemeClr val="accent1">
                    <a:lumMod val="50000"/>
                  </a:schemeClr>
                </a:solidFill>
              </a:rPr>
              <a:t> 9</a:t>
            </a:r>
            <a:endParaRPr lang="fr-BE" dirty="0">
              <a:solidFill>
                <a:schemeClr val="accent1">
                  <a:lumMod val="50000"/>
                </a:schemeClr>
              </a:solidFill>
            </a:endParaRPr>
          </a:p>
        </p:txBody>
      </p:sp>
      <p:sp>
        <p:nvSpPr>
          <p:cNvPr id="4" name="Espace réservé du numéro de diapositive 3"/>
          <p:cNvSpPr>
            <a:spLocks noGrp="1"/>
          </p:cNvSpPr>
          <p:nvPr>
            <p:ph type="sldNum" sz="quarter" idx="12"/>
          </p:nvPr>
        </p:nvSpPr>
        <p:spPr/>
        <p:txBody>
          <a:bodyPr>
            <a:normAutofit fontScale="85000" lnSpcReduction="20000"/>
          </a:bodyPr>
          <a:lstStyle/>
          <a:p>
            <a:fld id="{CF4668DC-857F-487D-BFFA-8C0CA5037977}" type="slidenum">
              <a:rPr lang="fr-BE" smtClean="0"/>
              <a:pPr/>
              <a:t>12</a:t>
            </a:fld>
            <a:endParaRPr lang="fr-BE"/>
          </a:p>
        </p:txBody>
      </p:sp>
    </p:spTree>
    <p:extLst>
      <p:ext uri="{BB962C8B-B14F-4D97-AF65-F5344CB8AC3E}">
        <p14:creationId xmlns:p14="http://schemas.microsoft.com/office/powerpoint/2010/main" xmlns="" val="1307102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28600"/>
            <a:ext cx="8784976" cy="990600"/>
          </a:xfrm>
        </p:spPr>
        <p:txBody>
          <a:bodyPr>
            <a:noAutofit/>
          </a:bodyPr>
          <a:lstStyle/>
          <a:p>
            <a:pPr algn="ctr"/>
            <a:r>
              <a:rPr lang="en-US" sz="3200" dirty="0" smtClean="0"/>
              <a:t>CLASSIFICATION OF AORTIC ARCH ANOMALIES :</a:t>
            </a:r>
            <a:endParaRPr lang="en-US" sz="32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15617" y="1988840"/>
            <a:ext cx="6840759" cy="305120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Espace réservé du contenu 2"/>
          <p:cNvSpPr>
            <a:spLocks noGrp="1"/>
          </p:cNvSpPr>
          <p:nvPr>
            <p:ph sz="quarter" idx="1"/>
          </p:nvPr>
        </p:nvSpPr>
        <p:spPr>
          <a:xfrm>
            <a:off x="467544" y="5301208"/>
            <a:ext cx="8352928" cy="1152128"/>
          </a:xfrm>
        </p:spPr>
        <p:txBody>
          <a:bodyPr>
            <a:noAutofit/>
          </a:bodyPr>
          <a:lstStyle/>
          <a:p>
            <a:pPr marL="0" indent="0" algn="just">
              <a:buNone/>
            </a:pPr>
            <a:r>
              <a:rPr lang="en-US" sz="1800" b="1" u="sng" dirty="0" smtClean="0">
                <a:solidFill>
                  <a:schemeClr val="accent2"/>
                </a:solidFill>
              </a:rPr>
              <a:t>Figure 4 :</a:t>
            </a:r>
            <a:r>
              <a:rPr lang="en-US" sz="1800" dirty="0"/>
              <a:t> </a:t>
            </a:r>
            <a:r>
              <a:rPr lang="en-US" sz="1600" dirty="0" smtClean="0"/>
              <a:t>Aortic arch variations. 1. </a:t>
            </a:r>
            <a:r>
              <a:rPr lang="en-US" sz="1600" dirty="0"/>
              <a:t>N</a:t>
            </a:r>
            <a:r>
              <a:rPr lang="en-US" sz="1600" dirty="0" smtClean="0"/>
              <a:t>ormal presentation, 2. Common trunk between the </a:t>
            </a:r>
            <a:r>
              <a:rPr lang="en-US" sz="1600" dirty="0" err="1" smtClean="0"/>
              <a:t>LCCA</a:t>
            </a:r>
            <a:r>
              <a:rPr lang="en-US" sz="1600" dirty="0" smtClean="0"/>
              <a:t> and the </a:t>
            </a:r>
            <a:r>
              <a:rPr lang="en-US" sz="1600" dirty="0" err="1" smtClean="0"/>
              <a:t>inominate</a:t>
            </a:r>
            <a:r>
              <a:rPr lang="en-US" sz="1600" dirty="0" smtClean="0"/>
              <a:t> artery, 3. </a:t>
            </a:r>
            <a:r>
              <a:rPr lang="en-US" sz="1600" dirty="0" err="1" smtClean="0"/>
              <a:t>LCCA</a:t>
            </a:r>
            <a:r>
              <a:rPr lang="en-US" sz="1600" dirty="0" smtClean="0"/>
              <a:t> arising from the innominate artery, </a:t>
            </a:r>
            <a:r>
              <a:rPr lang="en-US" sz="1600" dirty="0"/>
              <a:t>4</a:t>
            </a:r>
            <a:r>
              <a:rPr lang="en-US" sz="1600" dirty="0" smtClean="0"/>
              <a:t>. </a:t>
            </a:r>
            <a:r>
              <a:rPr lang="en-US" sz="1600" dirty="0" err="1" smtClean="0"/>
              <a:t>LVA</a:t>
            </a:r>
            <a:r>
              <a:rPr lang="en-US" sz="1600" dirty="0" smtClean="0"/>
              <a:t> rising directly from the aorta, 5. </a:t>
            </a:r>
            <a:r>
              <a:rPr lang="en-US" sz="1600" dirty="0" err="1" smtClean="0"/>
              <a:t>ARSA</a:t>
            </a:r>
            <a:r>
              <a:rPr lang="en-US" sz="1600" dirty="0" smtClean="0"/>
              <a:t>. </a:t>
            </a:r>
          </a:p>
          <a:p>
            <a:pPr marL="0" indent="0" algn="just">
              <a:buNone/>
            </a:pPr>
            <a:r>
              <a:rPr lang="en-US" sz="1200" dirty="0" err="1" smtClean="0"/>
              <a:t>LCCA</a:t>
            </a:r>
            <a:r>
              <a:rPr lang="en-US" sz="1200" dirty="0"/>
              <a:t>:</a:t>
            </a:r>
            <a:r>
              <a:rPr lang="en-US" sz="1200" dirty="0" smtClean="0"/>
              <a:t> </a:t>
            </a:r>
            <a:r>
              <a:rPr lang="en-US" sz="1200" dirty="0"/>
              <a:t>left common </a:t>
            </a:r>
            <a:r>
              <a:rPr lang="en-US" sz="1200" dirty="0" smtClean="0"/>
              <a:t>carotid artery</a:t>
            </a:r>
            <a:r>
              <a:rPr lang="en-US" sz="1200" dirty="0"/>
              <a:t>; A</a:t>
            </a:r>
            <a:r>
              <a:rPr lang="fr-FR" sz="1200" dirty="0" err="1" smtClean="0"/>
              <a:t>RSA</a:t>
            </a:r>
            <a:r>
              <a:rPr lang="fr-FR" sz="1200" dirty="0"/>
              <a:t>:</a:t>
            </a:r>
            <a:r>
              <a:rPr lang="fr-FR" sz="1200" dirty="0" smtClean="0"/>
              <a:t> Aberrant </a:t>
            </a:r>
            <a:r>
              <a:rPr lang="fr-FR" sz="1200" dirty="0"/>
              <a:t>right subclavian </a:t>
            </a:r>
            <a:r>
              <a:rPr lang="fr-FR" sz="1200" dirty="0" err="1" smtClean="0"/>
              <a:t>artery</a:t>
            </a:r>
            <a:r>
              <a:rPr lang="fr-FR" sz="1200" dirty="0" smtClean="0"/>
              <a:t>, </a:t>
            </a:r>
            <a:r>
              <a:rPr lang="fr-FR" sz="1200" dirty="0" err="1" smtClean="0"/>
              <a:t>LVA</a:t>
            </a:r>
            <a:r>
              <a:rPr lang="fr-FR" sz="1200" dirty="0" smtClean="0"/>
              <a:t>: </a:t>
            </a:r>
            <a:r>
              <a:rPr lang="fr-FR" sz="1200" dirty="0" err="1" smtClean="0"/>
              <a:t>left</a:t>
            </a:r>
            <a:r>
              <a:rPr lang="fr-FR" sz="1200" dirty="0" smtClean="0"/>
              <a:t> </a:t>
            </a:r>
            <a:r>
              <a:rPr lang="fr-FR" sz="1200" dirty="0" err="1" smtClean="0"/>
              <a:t>vertebral</a:t>
            </a:r>
            <a:r>
              <a:rPr lang="fr-FR" sz="1200" dirty="0" smtClean="0"/>
              <a:t> </a:t>
            </a:r>
            <a:r>
              <a:rPr lang="fr-FR" sz="1200" dirty="0" err="1" smtClean="0"/>
              <a:t>artery</a:t>
            </a:r>
            <a:r>
              <a:rPr lang="fr-FR" sz="1200" dirty="0" smtClean="0"/>
              <a:t>. </a:t>
            </a:r>
            <a:endParaRPr lang="fr-FR" sz="1200" dirty="0"/>
          </a:p>
        </p:txBody>
      </p:sp>
      <p:sp>
        <p:nvSpPr>
          <p:cNvPr id="3" name="Espace réservé du pied de page 2"/>
          <p:cNvSpPr>
            <a:spLocks noGrp="1"/>
          </p:cNvSpPr>
          <p:nvPr>
            <p:ph type="ftr" sz="quarter" idx="11"/>
          </p:nvPr>
        </p:nvSpPr>
        <p:spPr>
          <a:xfrm>
            <a:off x="7596336" y="6525344"/>
            <a:ext cx="1532651" cy="360040"/>
          </a:xfrm>
        </p:spPr>
        <p:txBody>
          <a:bodyPr/>
          <a:lstStyle/>
          <a:p>
            <a:r>
              <a:rPr lang="fr-BE" smtClean="0">
                <a:solidFill>
                  <a:schemeClr val="accent1">
                    <a:lumMod val="50000"/>
                  </a:schemeClr>
                </a:solidFill>
              </a:rPr>
              <a:t>VARIOUS : VR 9</a:t>
            </a:r>
            <a:endParaRPr lang="fr-BE">
              <a:solidFill>
                <a:schemeClr val="accent1">
                  <a:lumMod val="50000"/>
                </a:schemeClr>
              </a:solidFill>
            </a:endParaRPr>
          </a:p>
        </p:txBody>
      </p:sp>
      <p:sp>
        <p:nvSpPr>
          <p:cNvPr id="4" name="Espace réservé du numéro de diapositive 3"/>
          <p:cNvSpPr>
            <a:spLocks noGrp="1"/>
          </p:cNvSpPr>
          <p:nvPr>
            <p:ph type="sldNum" sz="quarter" idx="12"/>
          </p:nvPr>
        </p:nvSpPr>
        <p:spPr/>
        <p:txBody>
          <a:bodyPr>
            <a:normAutofit fontScale="85000" lnSpcReduction="20000"/>
          </a:bodyPr>
          <a:lstStyle/>
          <a:p>
            <a:fld id="{CF4668DC-857F-487D-BFFA-8C0CA5037977}" type="slidenum">
              <a:rPr lang="fr-BE" smtClean="0"/>
              <a:pPr/>
              <a:t>13</a:t>
            </a:fld>
            <a:endParaRPr lang="fr-BE"/>
          </a:p>
        </p:txBody>
      </p:sp>
    </p:spTree>
    <p:extLst>
      <p:ext uri="{BB962C8B-B14F-4D97-AF65-F5344CB8AC3E}">
        <p14:creationId xmlns:p14="http://schemas.microsoft.com/office/powerpoint/2010/main" xmlns="" val="32282118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28600"/>
            <a:ext cx="8784976" cy="990600"/>
          </a:xfrm>
        </p:spPr>
        <p:txBody>
          <a:bodyPr>
            <a:noAutofit/>
          </a:bodyPr>
          <a:lstStyle/>
          <a:p>
            <a:pPr algn="ctr"/>
            <a:r>
              <a:rPr lang="en-US" sz="3200" dirty="0" smtClean="0"/>
              <a:t>INCIDENCE OF AORTIC ARCH ANOMALIES :</a:t>
            </a:r>
            <a:endParaRPr lang="en-US" sz="3200" dirty="0"/>
          </a:p>
        </p:txBody>
      </p:sp>
      <p:sp>
        <p:nvSpPr>
          <p:cNvPr id="6" name="Espace réservé du contenu 2"/>
          <p:cNvSpPr>
            <a:spLocks noGrp="1"/>
          </p:cNvSpPr>
          <p:nvPr>
            <p:ph sz="quarter" idx="1"/>
          </p:nvPr>
        </p:nvSpPr>
        <p:spPr>
          <a:xfrm>
            <a:off x="395536" y="5522586"/>
            <a:ext cx="8424936" cy="1290790"/>
          </a:xfrm>
        </p:spPr>
        <p:txBody>
          <a:bodyPr>
            <a:noAutofit/>
          </a:bodyPr>
          <a:lstStyle/>
          <a:p>
            <a:pPr marL="0" indent="0" algn="just">
              <a:buNone/>
            </a:pPr>
            <a:r>
              <a:rPr lang="en-US" sz="1800" b="1" u="sng" dirty="0" smtClean="0">
                <a:solidFill>
                  <a:schemeClr val="accent2"/>
                </a:solidFill>
              </a:rPr>
              <a:t>Table 2:</a:t>
            </a:r>
            <a:r>
              <a:rPr lang="en-US" sz="1800" dirty="0" smtClean="0"/>
              <a:t> </a:t>
            </a:r>
            <a:r>
              <a:rPr lang="en-US" sz="1800" dirty="0" err="1" smtClean="0"/>
              <a:t>Comparaison</a:t>
            </a:r>
            <a:r>
              <a:rPr lang="en-US" sz="1800" dirty="0" smtClean="0"/>
              <a:t> of incidence of each variation of aortic arch branches in </a:t>
            </a:r>
            <a:r>
              <a:rPr lang="en-US" sz="1800" dirty="0" err="1" smtClean="0"/>
              <a:t>litterature</a:t>
            </a:r>
            <a:r>
              <a:rPr lang="en-US" sz="1800" dirty="0" smtClean="0"/>
              <a:t> (%) [</a:t>
            </a:r>
            <a:r>
              <a:rPr lang="en-US" sz="1800" b="1" dirty="0" smtClean="0">
                <a:solidFill>
                  <a:schemeClr val="accent1">
                    <a:lumMod val="75000"/>
                  </a:schemeClr>
                </a:solidFill>
              </a:rPr>
              <a:t>7</a:t>
            </a:r>
            <a:r>
              <a:rPr lang="en-US" sz="1800" dirty="0" smtClean="0"/>
              <a:t>].</a:t>
            </a:r>
            <a:endParaRPr lang="en-US" sz="1600" dirty="0" smtClean="0"/>
          </a:p>
          <a:p>
            <a:pPr marL="0" indent="0" algn="just">
              <a:buNone/>
            </a:pPr>
            <a:r>
              <a:rPr lang="en-US" sz="1200" dirty="0"/>
              <a:t>A</a:t>
            </a:r>
            <a:r>
              <a:rPr lang="fr-FR" sz="1200" dirty="0" err="1"/>
              <a:t>RSA</a:t>
            </a:r>
            <a:r>
              <a:rPr lang="fr-FR" sz="1200" dirty="0"/>
              <a:t>: Aberrant right subclavian </a:t>
            </a:r>
            <a:r>
              <a:rPr lang="fr-FR" sz="1200" dirty="0" err="1"/>
              <a:t>artery</a:t>
            </a:r>
            <a:r>
              <a:rPr lang="fr-FR" sz="1200" dirty="0"/>
              <a:t>, </a:t>
            </a:r>
            <a:r>
              <a:rPr lang="en-US" sz="1200" dirty="0" err="1" smtClean="0"/>
              <a:t>BCA</a:t>
            </a:r>
            <a:r>
              <a:rPr lang="en-US" sz="1200" dirty="0"/>
              <a:t>: brachiocephalic artery, </a:t>
            </a:r>
            <a:r>
              <a:rPr lang="en-US" sz="1200" dirty="0" err="1" smtClean="0"/>
              <a:t>LCCA</a:t>
            </a:r>
            <a:r>
              <a:rPr lang="en-US" sz="1200" dirty="0"/>
              <a:t>:</a:t>
            </a:r>
            <a:r>
              <a:rPr lang="en-US" sz="1200" dirty="0" smtClean="0"/>
              <a:t> </a:t>
            </a:r>
            <a:r>
              <a:rPr lang="en-US" sz="1200" dirty="0"/>
              <a:t>left common </a:t>
            </a:r>
            <a:r>
              <a:rPr lang="en-US" sz="1200" dirty="0" smtClean="0"/>
              <a:t>carotid artery</a:t>
            </a:r>
            <a:r>
              <a:rPr lang="en-US" sz="1200" dirty="0"/>
              <a:t>; </a:t>
            </a:r>
            <a:r>
              <a:rPr lang="fr-FR" sz="1200" dirty="0" err="1"/>
              <a:t>LSA</a:t>
            </a:r>
            <a:r>
              <a:rPr lang="fr-FR" sz="1200" dirty="0"/>
              <a:t> : </a:t>
            </a:r>
            <a:r>
              <a:rPr lang="fr-FR" sz="1200" dirty="0" err="1"/>
              <a:t>left</a:t>
            </a:r>
            <a:r>
              <a:rPr lang="fr-FR" sz="1200" dirty="0"/>
              <a:t> subclavian </a:t>
            </a:r>
            <a:r>
              <a:rPr lang="fr-FR" sz="1200" dirty="0" err="1"/>
              <a:t>artery</a:t>
            </a:r>
            <a:r>
              <a:rPr lang="fr-FR" sz="1200" dirty="0"/>
              <a:t>, </a:t>
            </a:r>
            <a:r>
              <a:rPr lang="fr-FR" sz="1200" dirty="0" err="1"/>
              <a:t>LVA</a:t>
            </a:r>
            <a:r>
              <a:rPr lang="fr-FR" sz="1200" dirty="0"/>
              <a:t>: </a:t>
            </a:r>
            <a:r>
              <a:rPr lang="fr-FR" sz="1200" dirty="0" err="1"/>
              <a:t>left</a:t>
            </a:r>
            <a:r>
              <a:rPr lang="fr-FR" sz="1200" dirty="0"/>
              <a:t> </a:t>
            </a:r>
            <a:r>
              <a:rPr lang="fr-FR" sz="1200" dirty="0" err="1"/>
              <a:t>vertebral</a:t>
            </a:r>
            <a:r>
              <a:rPr lang="fr-FR" sz="1200" dirty="0"/>
              <a:t> </a:t>
            </a:r>
            <a:r>
              <a:rPr lang="fr-FR" sz="1200" dirty="0" err="1" smtClean="0"/>
              <a:t>artery</a:t>
            </a:r>
            <a:r>
              <a:rPr lang="fr-FR" sz="1200" dirty="0"/>
              <a:t>,</a:t>
            </a:r>
            <a:r>
              <a:rPr lang="fr-FR" sz="1200" dirty="0" smtClean="0"/>
              <a:t> </a:t>
            </a:r>
            <a:r>
              <a:rPr lang="en-US" sz="1200" dirty="0" err="1" smtClean="0"/>
              <a:t>RCCA</a:t>
            </a:r>
            <a:r>
              <a:rPr lang="en-US" sz="1200" dirty="0" smtClean="0"/>
              <a:t>: right common carotid artery, </a:t>
            </a:r>
            <a:r>
              <a:rPr lang="fr-FR" sz="1200" dirty="0" err="1" smtClean="0"/>
              <a:t>RSA</a:t>
            </a:r>
            <a:r>
              <a:rPr lang="fr-FR" sz="1200" dirty="0"/>
              <a:t>: right subclavian </a:t>
            </a:r>
            <a:r>
              <a:rPr lang="fr-FR" sz="1200" dirty="0" err="1" smtClean="0"/>
              <a:t>artery</a:t>
            </a:r>
            <a:r>
              <a:rPr lang="fr-FR" sz="1200" dirty="0" smtClean="0"/>
              <a:t>, </a:t>
            </a:r>
            <a:r>
              <a:rPr lang="fr-FR" sz="1200" dirty="0" err="1" smtClean="0"/>
              <a:t>RVA</a:t>
            </a:r>
            <a:r>
              <a:rPr lang="fr-FR" sz="1200" dirty="0" smtClean="0"/>
              <a:t>: right </a:t>
            </a:r>
            <a:r>
              <a:rPr lang="fr-FR" sz="1200" dirty="0" err="1" smtClean="0"/>
              <a:t>vertebral</a:t>
            </a:r>
            <a:r>
              <a:rPr lang="fr-FR" sz="1200" dirty="0" smtClean="0"/>
              <a:t> </a:t>
            </a:r>
            <a:r>
              <a:rPr lang="fr-FR" sz="1200" dirty="0" err="1" smtClean="0"/>
              <a:t>artery</a:t>
            </a:r>
            <a:r>
              <a:rPr lang="fr-FR" sz="1200" dirty="0"/>
              <a:t>.</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03648" y="1623446"/>
            <a:ext cx="6192688" cy="37497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
        <p:nvSpPr>
          <p:cNvPr id="3" name="Espace réservé du pied de page 2"/>
          <p:cNvSpPr>
            <a:spLocks noGrp="1"/>
          </p:cNvSpPr>
          <p:nvPr>
            <p:ph type="ftr" sz="quarter" idx="11"/>
          </p:nvPr>
        </p:nvSpPr>
        <p:spPr>
          <a:xfrm>
            <a:off x="7294415" y="6525344"/>
            <a:ext cx="1886097" cy="360040"/>
          </a:xfrm>
        </p:spPr>
        <p:txBody>
          <a:bodyPr/>
          <a:lstStyle/>
          <a:p>
            <a:r>
              <a:rPr lang="fr-BE" dirty="0" err="1" smtClean="0">
                <a:solidFill>
                  <a:schemeClr val="accent1">
                    <a:lumMod val="50000"/>
                  </a:schemeClr>
                </a:solidFill>
              </a:rPr>
              <a:t>VARIOUS</a:t>
            </a:r>
            <a:r>
              <a:rPr lang="fr-BE" dirty="0" smtClean="0">
                <a:solidFill>
                  <a:schemeClr val="accent1">
                    <a:lumMod val="50000"/>
                  </a:schemeClr>
                </a:solidFill>
              </a:rPr>
              <a:t> : </a:t>
            </a:r>
            <a:r>
              <a:rPr lang="fr-BE" dirty="0" err="1" smtClean="0">
                <a:solidFill>
                  <a:schemeClr val="accent1">
                    <a:lumMod val="50000"/>
                  </a:schemeClr>
                </a:solidFill>
              </a:rPr>
              <a:t>VR</a:t>
            </a:r>
            <a:r>
              <a:rPr lang="fr-BE" dirty="0" smtClean="0">
                <a:solidFill>
                  <a:schemeClr val="accent1">
                    <a:lumMod val="50000"/>
                  </a:schemeClr>
                </a:solidFill>
              </a:rPr>
              <a:t> 9</a:t>
            </a:r>
            <a:endParaRPr lang="fr-BE" dirty="0">
              <a:solidFill>
                <a:schemeClr val="accent1">
                  <a:lumMod val="50000"/>
                </a:schemeClr>
              </a:solidFill>
            </a:endParaRPr>
          </a:p>
        </p:txBody>
      </p:sp>
      <p:sp>
        <p:nvSpPr>
          <p:cNvPr id="4" name="Espace réservé du numéro de diapositive 3"/>
          <p:cNvSpPr>
            <a:spLocks noGrp="1"/>
          </p:cNvSpPr>
          <p:nvPr>
            <p:ph type="sldNum" sz="quarter" idx="12"/>
          </p:nvPr>
        </p:nvSpPr>
        <p:spPr/>
        <p:txBody>
          <a:bodyPr>
            <a:normAutofit fontScale="85000" lnSpcReduction="20000"/>
          </a:bodyPr>
          <a:lstStyle/>
          <a:p>
            <a:fld id="{CF4668DC-857F-487D-BFFA-8C0CA5037977}" type="slidenum">
              <a:rPr lang="fr-BE" smtClean="0"/>
              <a:pPr/>
              <a:t>14</a:t>
            </a:fld>
            <a:endParaRPr lang="fr-BE"/>
          </a:p>
        </p:txBody>
      </p:sp>
    </p:spTree>
    <p:extLst>
      <p:ext uri="{BB962C8B-B14F-4D97-AF65-F5344CB8AC3E}">
        <p14:creationId xmlns:p14="http://schemas.microsoft.com/office/powerpoint/2010/main" xmlns="" val="11009848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8998" r="6631"/>
          <a:stretch/>
        </p:blipFill>
        <p:spPr bwMode="auto">
          <a:xfrm>
            <a:off x="7763068" y="-27384"/>
            <a:ext cx="1380931" cy="20882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re 1"/>
          <p:cNvSpPr>
            <a:spLocks noGrp="1"/>
          </p:cNvSpPr>
          <p:nvPr>
            <p:ph type="title"/>
          </p:nvPr>
        </p:nvSpPr>
        <p:spPr>
          <a:xfrm>
            <a:off x="-26775" y="260648"/>
            <a:ext cx="8568952" cy="990600"/>
          </a:xfrm>
        </p:spPr>
        <p:txBody>
          <a:bodyPr>
            <a:noAutofit/>
          </a:bodyPr>
          <a:lstStyle/>
          <a:p>
            <a:pPr algn="ctr"/>
            <a:r>
              <a:rPr lang="fr-FR" sz="4000" dirty="0" smtClean="0"/>
              <a:t>ABERRANT RIGHT SUBCLAVIAN </a:t>
            </a:r>
            <a:r>
              <a:rPr lang="en-US" sz="4000" dirty="0" smtClean="0"/>
              <a:t>ARTERY</a:t>
            </a:r>
            <a:r>
              <a:rPr lang="fr-FR" sz="4000" dirty="0" smtClean="0"/>
              <a:t> : ARTERIA LUSORIA (</a:t>
            </a:r>
            <a:r>
              <a:rPr lang="fr-FR" sz="4000" dirty="0" err="1" smtClean="0"/>
              <a:t>ARSA</a:t>
            </a:r>
            <a:r>
              <a:rPr lang="fr-FR" sz="4000" dirty="0" smtClean="0"/>
              <a:t>)</a:t>
            </a:r>
            <a:endParaRPr lang="fr-FR" sz="4000" dirty="0"/>
          </a:p>
        </p:txBody>
      </p:sp>
      <p:sp>
        <p:nvSpPr>
          <p:cNvPr id="3" name="Espace réservé du contenu 2"/>
          <p:cNvSpPr>
            <a:spLocks noGrp="1"/>
          </p:cNvSpPr>
          <p:nvPr>
            <p:ph sz="quarter" idx="1"/>
          </p:nvPr>
        </p:nvSpPr>
        <p:spPr>
          <a:xfrm>
            <a:off x="179512" y="2024844"/>
            <a:ext cx="8496944" cy="4356484"/>
          </a:xfrm>
        </p:spPr>
        <p:txBody>
          <a:bodyPr>
            <a:noAutofit/>
          </a:bodyPr>
          <a:lstStyle/>
          <a:p>
            <a:pPr algn="just"/>
            <a:r>
              <a:rPr lang="en-US" sz="2400" dirty="0" smtClean="0"/>
              <a:t>This anomaly </a:t>
            </a:r>
            <a:r>
              <a:rPr lang="en-US" sz="2400" dirty="0"/>
              <a:t>occurs in approximately 1% to 2% of </a:t>
            </a:r>
            <a:r>
              <a:rPr lang="en-US" sz="2400" dirty="0" smtClean="0"/>
              <a:t>patients, when </a:t>
            </a:r>
            <a:r>
              <a:rPr lang="en-US" sz="2400" dirty="0"/>
              <a:t>there is a break in the primitive right arch between the right common carotid and subclavian arteries (</a:t>
            </a:r>
            <a:r>
              <a:rPr lang="en-US" sz="2400" b="1" u="sng" dirty="0">
                <a:solidFill>
                  <a:schemeClr val="accent2"/>
                </a:solidFill>
              </a:rPr>
              <a:t>Fig. 5</a:t>
            </a:r>
            <a:r>
              <a:rPr lang="en-US" sz="2400" dirty="0" smtClean="0"/>
              <a:t>) [</a:t>
            </a:r>
            <a:r>
              <a:rPr lang="en-US" sz="2000" dirty="0" smtClean="0">
                <a:solidFill>
                  <a:schemeClr val="accent1">
                    <a:lumMod val="75000"/>
                  </a:schemeClr>
                </a:solidFill>
              </a:rPr>
              <a:t>8</a:t>
            </a:r>
            <a:r>
              <a:rPr lang="en-US" sz="2400" dirty="0" smtClean="0"/>
              <a:t>].</a:t>
            </a:r>
          </a:p>
          <a:p>
            <a:pPr algn="just"/>
            <a:r>
              <a:rPr lang="en-US" sz="2400" dirty="0"/>
              <a:t>T</a:t>
            </a:r>
            <a:r>
              <a:rPr lang="en-US" sz="2400" dirty="0" smtClean="0"/>
              <a:t>he </a:t>
            </a:r>
            <a:r>
              <a:rPr lang="en-US" sz="2400" dirty="0" err="1"/>
              <a:t>ARSA</a:t>
            </a:r>
            <a:r>
              <a:rPr lang="en-US" sz="2400" dirty="0"/>
              <a:t> </a:t>
            </a:r>
            <a:r>
              <a:rPr lang="en-US" sz="2400" dirty="0" smtClean="0"/>
              <a:t>travels </a:t>
            </a:r>
            <a:r>
              <a:rPr lang="en-US" sz="2400" dirty="0"/>
              <a:t>from the left aortic </a:t>
            </a:r>
            <a:r>
              <a:rPr lang="en-US" sz="2400" dirty="0" smtClean="0"/>
              <a:t>arch, behind </a:t>
            </a:r>
            <a:r>
              <a:rPr lang="en-US" sz="2400" dirty="0"/>
              <a:t>the esophagus, to perfuse the right upper extremity.</a:t>
            </a:r>
          </a:p>
          <a:p>
            <a:pPr algn="just"/>
            <a:r>
              <a:rPr lang="en-US" sz="2400" dirty="0" smtClean="0"/>
              <a:t>Usually asymptomatic, but could cause dysphagia or dyspnea.</a:t>
            </a:r>
          </a:p>
          <a:p>
            <a:pPr algn="just"/>
            <a:r>
              <a:rPr lang="en-US" sz="2400" dirty="0"/>
              <a:t>we describe a complex anomaly of supra aortic vessels : </a:t>
            </a:r>
            <a:r>
              <a:rPr lang="en-US" sz="2400" dirty="0" smtClean="0"/>
              <a:t>An arteria </a:t>
            </a:r>
            <a:r>
              <a:rPr lang="en-US" sz="2400" dirty="0"/>
              <a:t>lusoria arising from a common </a:t>
            </a:r>
            <a:r>
              <a:rPr lang="en-US" sz="2400" dirty="0" smtClean="0"/>
              <a:t>trunk between the  subclavian </a:t>
            </a:r>
            <a:r>
              <a:rPr lang="en-US" sz="2400" dirty="0"/>
              <a:t>arteries, </a:t>
            </a:r>
            <a:r>
              <a:rPr lang="en-US" sz="2400" dirty="0" smtClean="0"/>
              <a:t>associated </a:t>
            </a:r>
            <a:r>
              <a:rPr lang="en-US" sz="2400" dirty="0"/>
              <a:t>to a </a:t>
            </a:r>
            <a:r>
              <a:rPr lang="en-US" sz="2400" dirty="0" smtClean="0"/>
              <a:t>truncus bicaroticus </a:t>
            </a:r>
            <a:r>
              <a:rPr lang="en-US" sz="2400" dirty="0">
                <a:solidFill>
                  <a:prstClr val="black"/>
                </a:solidFill>
              </a:rPr>
              <a:t>(</a:t>
            </a:r>
            <a:r>
              <a:rPr lang="en-US" sz="2400" b="1" u="sng" dirty="0">
                <a:solidFill>
                  <a:srgbClr val="DD8047"/>
                </a:solidFill>
              </a:rPr>
              <a:t>Fig. </a:t>
            </a:r>
            <a:r>
              <a:rPr lang="en-US" sz="2400" b="1" u="sng" dirty="0" smtClean="0">
                <a:solidFill>
                  <a:srgbClr val="DD8047"/>
                </a:solidFill>
              </a:rPr>
              <a:t>6-7</a:t>
            </a:r>
            <a:r>
              <a:rPr lang="en-US" sz="2400" dirty="0" smtClean="0">
                <a:solidFill>
                  <a:prstClr val="black"/>
                </a:solidFill>
              </a:rPr>
              <a:t>)</a:t>
            </a:r>
            <a:r>
              <a:rPr lang="en-US" sz="2400" dirty="0" smtClean="0"/>
              <a:t>.</a:t>
            </a:r>
            <a:endParaRPr lang="en-US" sz="2400" dirty="0"/>
          </a:p>
          <a:p>
            <a:pPr algn="just"/>
            <a:endParaRPr lang="fr-FR" sz="2400" dirty="0"/>
          </a:p>
        </p:txBody>
      </p:sp>
      <p:sp>
        <p:nvSpPr>
          <p:cNvPr id="4" name="Espace réservé du pied de page 3"/>
          <p:cNvSpPr>
            <a:spLocks noGrp="1"/>
          </p:cNvSpPr>
          <p:nvPr>
            <p:ph type="ftr" sz="quarter" idx="11"/>
          </p:nvPr>
        </p:nvSpPr>
        <p:spPr>
          <a:xfrm>
            <a:off x="7647861" y="6525344"/>
            <a:ext cx="1532651" cy="360040"/>
          </a:xfrm>
        </p:spPr>
        <p:txBody>
          <a:bodyPr/>
          <a:lstStyle/>
          <a:p>
            <a:r>
              <a:rPr lang="fr-BE" dirty="0" err="1" smtClean="0">
                <a:solidFill>
                  <a:schemeClr val="accent1">
                    <a:lumMod val="50000"/>
                  </a:schemeClr>
                </a:solidFill>
              </a:rPr>
              <a:t>VARIOUS</a:t>
            </a:r>
            <a:r>
              <a:rPr lang="fr-BE" dirty="0" smtClean="0">
                <a:solidFill>
                  <a:schemeClr val="accent1">
                    <a:lumMod val="50000"/>
                  </a:schemeClr>
                </a:solidFill>
              </a:rPr>
              <a:t> : </a:t>
            </a:r>
            <a:r>
              <a:rPr lang="fr-BE" dirty="0" err="1" smtClean="0">
                <a:solidFill>
                  <a:schemeClr val="accent1">
                    <a:lumMod val="50000"/>
                  </a:schemeClr>
                </a:solidFill>
              </a:rPr>
              <a:t>VR</a:t>
            </a:r>
            <a:r>
              <a:rPr lang="fr-BE" dirty="0" smtClean="0">
                <a:solidFill>
                  <a:schemeClr val="accent1">
                    <a:lumMod val="50000"/>
                  </a:schemeClr>
                </a:solidFill>
              </a:rPr>
              <a:t> 9</a:t>
            </a:r>
            <a:endParaRPr lang="fr-BE" dirty="0">
              <a:solidFill>
                <a:schemeClr val="accent1">
                  <a:lumMod val="50000"/>
                </a:schemeClr>
              </a:solidFill>
            </a:endParaRPr>
          </a:p>
        </p:txBody>
      </p:sp>
      <p:sp>
        <p:nvSpPr>
          <p:cNvPr id="5" name="Espace réservé du numéro de diapositive 4"/>
          <p:cNvSpPr>
            <a:spLocks noGrp="1"/>
          </p:cNvSpPr>
          <p:nvPr>
            <p:ph type="sldNum" sz="quarter" idx="12"/>
          </p:nvPr>
        </p:nvSpPr>
        <p:spPr/>
        <p:txBody>
          <a:bodyPr>
            <a:normAutofit fontScale="85000" lnSpcReduction="20000"/>
          </a:bodyPr>
          <a:lstStyle/>
          <a:p>
            <a:fld id="{CF4668DC-857F-487D-BFFA-8C0CA5037977}" type="slidenum">
              <a:rPr lang="fr-BE" smtClean="0"/>
              <a:pPr/>
              <a:t>15</a:t>
            </a:fld>
            <a:endParaRPr lang="fr-BE"/>
          </a:p>
        </p:txBody>
      </p:sp>
    </p:spTree>
    <p:extLst>
      <p:ext uri="{BB962C8B-B14F-4D97-AF65-F5344CB8AC3E}">
        <p14:creationId xmlns:p14="http://schemas.microsoft.com/office/powerpoint/2010/main" xmlns="" val="42649149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28600"/>
            <a:ext cx="8568952" cy="990600"/>
          </a:xfrm>
        </p:spPr>
        <p:txBody>
          <a:bodyPr>
            <a:noAutofit/>
          </a:bodyPr>
          <a:lstStyle/>
          <a:p>
            <a:pPr algn="ctr"/>
            <a:r>
              <a:rPr lang="fr-FR" sz="4000" dirty="0" smtClean="0"/>
              <a:t>ABERRANT RIGHT SUBCLAVIAN </a:t>
            </a:r>
            <a:r>
              <a:rPr lang="en-US" sz="4000" dirty="0" smtClean="0"/>
              <a:t>ARTERY</a:t>
            </a:r>
            <a:r>
              <a:rPr lang="fr-FR" sz="4000" dirty="0" smtClean="0"/>
              <a:t> : ARTERIA LUSORIA (</a:t>
            </a:r>
            <a:r>
              <a:rPr lang="fr-FR" sz="4000" dirty="0" err="1" smtClean="0"/>
              <a:t>ARSA</a:t>
            </a:r>
            <a:r>
              <a:rPr lang="fr-FR" sz="4000" dirty="0" smtClean="0"/>
              <a:t>)</a:t>
            </a:r>
            <a:endParaRPr lang="fr-FR" sz="40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03649" y="1757362"/>
            <a:ext cx="6097290" cy="348983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Espace réservé du contenu 2"/>
          <p:cNvSpPr>
            <a:spLocks noGrp="1"/>
          </p:cNvSpPr>
          <p:nvPr>
            <p:ph sz="quarter" idx="1"/>
          </p:nvPr>
        </p:nvSpPr>
        <p:spPr>
          <a:xfrm>
            <a:off x="467544" y="5373216"/>
            <a:ext cx="8352928" cy="1368152"/>
          </a:xfrm>
        </p:spPr>
        <p:txBody>
          <a:bodyPr>
            <a:noAutofit/>
          </a:bodyPr>
          <a:lstStyle/>
          <a:p>
            <a:pPr marL="0" indent="0" algn="just">
              <a:buNone/>
            </a:pPr>
            <a:r>
              <a:rPr lang="en-US" sz="1800" b="1" u="sng" dirty="0" smtClean="0">
                <a:solidFill>
                  <a:schemeClr val="accent2"/>
                </a:solidFill>
              </a:rPr>
              <a:t>Figure 5:</a:t>
            </a:r>
            <a:r>
              <a:rPr lang="en-US" sz="1800" dirty="0" smtClean="0"/>
              <a:t> </a:t>
            </a:r>
            <a:r>
              <a:rPr lang="en-US" sz="1600" dirty="0"/>
              <a:t>A and B, Schematic representation of the left aortic arch with </a:t>
            </a:r>
            <a:r>
              <a:rPr lang="en-US" sz="1600" dirty="0" err="1"/>
              <a:t>ARSA</a:t>
            </a:r>
            <a:r>
              <a:rPr lang="en-US" sz="1600" dirty="0"/>
              <a:t>. A, Black-shaded area represents the position of the </a:t>
            </a:r>
            <a:r>
              <a:rPr lang="en-US" sz="1600" dirty="0" smtClean="0"/>
              <a:t>break in </a:t>
            </a:r>
            <a:r>
              <a:rPr lang="en-US" sz="1600" dirty="0"/>
              <a:t>a hypothetical arch. Arrows point to great vessels, </a:t>
            </a:r>
            <a:r>
              <a:rPr lang="en-US" sz="1600" dirty="0" err="1"/>
              <a:t>ductus</a:t>
            </a:r>
            <a:r>
              <a:rPr lang="en-US" sz="1600" dirty="0"/>
              <a:t> </a:t>
            </a:r>
            <a:r>
              <a:rPr lang="en-US" sz="1600" dirty="0" err="1"/>
              <a:t>arteriosus</a:t>
            </a:r>
            <a:r>
              <a:rPr lang="en-US" sz="1600" dirty="0"/>
              <a:t>, and left </a:t>
            </a:r>
            <a:r>
              <a:rPr lang="en-US" sz="1600" dirty="0" err="1"/>
              <a:t>ductus</a:t>
            </a:r>
            <a:r>
              <a:rPr lang="en-US" sz="1600" dirty="0"/>
              <a:t> </a:t>
            </a:r>
            <a:r>
              <a:rPr lang="en-US" sz="1600" dirty="0" err="1"/>
              <a:t>arteriosus</a:t>
            </a:r>
            <a:r>
              <a:rPr lang="en-US" sz="1600" dirty="0"/>
              <a:t>. Curved arrows point to right and </a:t>
            </a:r>
            <a:r>
              <a:rPr lang="en-US" sz="1600" dirty="0" smtClean="0"/>
              <a:t>left subclavian </a:t>
            </a:r>
            <a:r>
              <a:rPr lang="en-US" sz="1600" dirty="0"/>
              <a:t>arteries. B, Schematic representation of the evolution of the left arch and </a:t>
            </a:r>
            <a:r>
              <a:rPr lang="en-US" sz="1600" dirty="0" err="1"/>
              <a:t>ARSA</a:t>
            </a:r>
            <a:r>
              <a:rPr lang="en-US" sz="1600" dirty="0"/>
              <a:t> (arrow). Arrows point to arch vessels</a:t>
            </a:r>
            <a:r>
              <a:rPr lang="en-US" sz="1600" dirty="0" smtClean="0"/>
              <a:t>. [</a:t>
            </a:r>
            <a:r>
              <a:rPr lang="en-US" sz="1600" b="1" dirty="0" smtClean="0">
                <a:solidFill>
                  <a:schemeClr val="accent1">
                    <a:lumMod val="75000"/>
                  </a:schemeClr>
                </a:solidFill>
              </a:rPr>
              <a:t>5</a:t>
            </a:r>
            <a:r>
              <a:rPr lang="en-US" sz="1600" dirty="0" smtClean="0"/>
              <a:t>].</a:t>
            </a:r>
            <a:endParaRPr lang="fr-FR" sz="1200" dirty="0"/>
          </a:p>
        </p:txBody>
      </p:sp>
      <p:sp>
        <p:nvSpPr>
          <p:cNvPr id="3" name="Espace réservé du pied de page 2"/>
          <p:cNvSpPr>
            <a:spLocks noGrp="1"/>
          </p:cNvSpPr>
          <p:nvPr>
            <p:ph type="ftr" sz="quarter" idx="11"/>
          </p:nvPr>
        </p:nvSpPr>
        <p:spPr>
          <a:xfrm>
            <a:off x="7596336" y="6525344"/>
            <a:ext cx="1584176" cy="360040"/>
          </a:xfrm>
        </p:spPr>
        <p:txBody>
          <a:bodyPr/>
          <a:lstStyle/>
          <a:p>
            <a:r>
              <a:rPr lang="fr-BE" smtClean="0">
                <a:solidFill>
                  <a:schemeClr val="accent1">
                    <a:lumMod val="50000"/>
                  </a:schemeClr>
                </a:solidFill>
              </a:rPr>
              <a:t>VARIOUS : VR 9</a:t>
            </a:r>
            <a:endParaRPr lang="fr-BE">
              <a:solidFill>
                <a:schemeClr val="accent1">
                  <a:lumMod val="50000"/>
                </a:schemeClr>
              </a:solidFill>
            </a:endParaRPr>
          </a:p>
        </p:txBody>
      </p:sp>
      <p:sp>
        <p:nvSpPr>
          <p:cNvPr id="4" name="Espace réservé du numéro de diapositive 3"/>
          <p:cNvSpPr>
            <a:spLocks noGrp="1"/>
          </p:cNvSpPr>
          <p:nvPr>
            <p:ph type="sldNum" sz="quarter" idx="12"/>
          </p:nvPr>
        </p:nvSpPr>
        <p:spPr/>
        <p:txBody>
          <a:bodyPr>
            <a:normAutofit fontScale="85000" lnSpcReduction="20000"/>
          </a:bodyPr>
          <a:lstStyle/>
          <a:p>
            <a:fld id="{CF4668DC-857F-487D-BFFA-8C0CA5037977}" type="slidenum">
              <a:rPr lang="fr-BE" smtClean="0"/>
              <a:pPr/>
              <a:t>16</a:t>
            </a:fld>
            <a:endParaRPr lang="fr-BE"/>
          </a:p>
        </p:txBody>
      </p:sp>
    </p:spTree>
    <p:extLst>
      <p:ext uri="{BB962C8B-B14F-4D97-AF65-F5344CB8AC3E}">
        <p14:creationId xmlns:p14="http://schemas.microsoft.com/office/powerpoint/2010/main" xmlns="" val="18193404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9977" r="13632" b="5632"/>
          <a:stretch/>
        </p:blipFill>
        <p:spPr bwMode="auto">
          <a:xfrm>
            <a:off x="7911346" y="58918"/>
            <a:ext cx="1250302" cy="19706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re 1"/>
          <p:cNvSpPr>
            <a:spLocks noGrp="1"/>
          </p:cNvSpPr>
          <p:nvPr>
            <p:ph type="title"/>
          </p:nvPr>
        </p:nvSpPr>
        <p:spPr>
          <a:xfrm>
            <a:off x="0" y="188640"/>
            <a:ext cx="8568952" cy="990600"/>
          </a:xfrm>
        </p:spPr>
        <p:txBody>
          <a:bodyPr>
            <a:noAutofit/>
          </a:bodyPr>
          <a:lstStyle/>
          <a:p>
            <a:pPr algn="ctr"/>
            <a:r>
              <a:rPr lang="fr-FR" sz="4000" dirty="0" smtClean="0"/>
              <a:t>ABERRANT RIGHT SUBCLAVIAN </a:t>
            </a:r>
            <a:r>
              <a:rPr lang="en-US" sz="4000" dirty="0" smtClean="0"/>
              <a:t>ARTERY</a:t>
            </a:r>
            <a:r>
              <a:rPr lang="fr-FR" sz="4000" dirty="0" smtClean="0"/>
              <a:t> : ARTERIA LUSORIA (</a:t>
            </a:r>
            <a:r>
              <a:rPr lang="fr-FR" sz="4000" dirty="0" err="1" smtClean="0"/>
              <a:t>ARSA</a:t>
            </a:r>
            <a:r>
              <a:rPr lang="fr-FR" sz="4000" dirty="0" smtClean="0"/>
              <a:t>)</a:t>
            </a:r>
            <a:endParaRPr lang="fr-FR" sz="4000" dirty="0"/>
          </a:p>
        </p:txBody>
      </p:sp>
      <p:pic>
        <p:nvPicPr>
          <p:cNvPr id="5" name="Espace réservé du contenu 4"/>
          <p:cNvPicPr>
            <a:picLocks noGrp="1" noChangeAspect="1"/>
          </p:cNvPicPr>
          <p:nvPr>
            <p:ph sz="quarter" idx="1"/>
          </p:nvPr>
        </p:nvPicPr>
        <p:blipFill rotWithShape="1">
          <a:blip r:embed="rId3" cstate="print">
            <a:extLst>
              <a:ext uri="{BEBA8EAE-BF5A-486C-A8C5-ECC9F3942E4B}">
                <a14:imgProps xmlns:a14="http://schemas.microsoft.com/office/drawing/2010/main" xmlns="">
                  <a14:imgLayer r:embed="rId4">
                    <a14:imgEffect>
                      <a14:saturation sat="33000"/>
                    </a14:imgEffect>
                    <a14:imgEffect>
                      <a14:brightnessContrast contrast="40000"/>
                    </a14:imgEffect>
                  </a14:imgLayer>
                </a14:imgProps>
              </a:ext>
              <a:ext uri="{28A0092B-C50C-407E-A947-70E740481C1C}">
                <a14:useLocalDpi xmlns:a14="http://schemas.microsoft.com/office/drawing/2010/main" xmlns="" val="0"/>
              </a:ext>
            </a:extLst>
          </a:blip>
          <a:srcRect t="8754" r="10835" b="151"/>
          <a:stretch/>
        </p:blipFill>
        <p:spPr>
          <a:xfrm>
            <a:off x="745660" y="3645024"/>
            <a:ext cx="3178268" cy="20457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Espace réservé du pied de page 2"/>
          <p:cNvSpPr>
            <a:spLocks noGrp="1"/>
          </p:cNvSpPr>
          <p:nvPr>
            <p:ph type="ftr" sz="quarter" idx="11"/>
          </p:nvPr>
        </p:nvSpPr>
        <p:spPr>
          <a:xfrm>
            <a:off x="7647861" y="6520259"/>
            <a:ext cx="1532651" cy="365125"/>
          </a:xfrm>
        </p:spPr>
        <p:txBody>
          <a:bodyPr/>
          <a:lstStyle/>
          <a:p>
            <a:r>
              <a:rPr lang="fr-BE" dirty="0" err="1" smtClean="0">
                <a:solidFill>
                  <a:schemeClr val="accent1">
                    <a:lumMod val="50000"/>
                  </a:schemeClr>
                </a:solidFill>
              </a:rPr>
              <a:t>VARIOUS</a:t>
            </a:r>
            <a:r>
              <a:rPr lang="fr-BE" dirty="0" smtClean="0">
                <a:solidFill>
                  <a:schemeClr val="accent1">
                    <a:lumMod val="50000"/>
                  </a:schemeClr>
                </a:solidFill>
              </a:rPr>
              <a:t> : </a:t>
            </a:r>
            <a:r>
              <a:rPr lang="fr-BE" dirty="0" err="1" smtClean="0">
                <a:solidFill>
                  <a:schemeClr val="accent1">
                    <a:lumMod val="50000"/>
                  </a:schemeClr>
                </a:solidFill>
              </a:rPr>
              <a:t>VR</a:t>
            </a:r>
            <a:r>
              <a:rPr lang="fr-BE" dirty="0" smtClean="0">
                <a:solidFill>
                  <a:schemeClr val="accent1">
                    <a:lumMod val="50000"/>
                  </a:schemeClr>
                </a:solidFill>
              </a:rPr>
              <a:t> 9</a:t>
            </a:r>
            <a:endParaRPr lang="fr-BE" dirty="0">
              <a:solidFill>
                <a:schemeClr val="accent1">
                  <a:lumMod val="50000"/>
                </a:schemeClr>
              </a:solidFill>
            </a:endParaRPr>
          </a:p>
        </p:txBody>
      </p:sp>
      <p:pic>
        <p:nvPicPr>
          <p:cNvPr id="4" name="Image 3"/>
          <p:cNvPicPr>
            <a:picLocks noChangeAspect="1"/>
          </p:cNvPicPr>
          <p:nvPr/>
        </p:nvPicPr>
        <p:blipFill rotWithShape="1">
          <a:blip r:embed="rId5" cstate="print">
            <a:extLst>
              <a:ext uri="{BEBA8EAE-BF5A-486C-A8C5-ECC9F3942E4B}">
                <a14:imgProps xmlns:a14="http://schemas.microsoft.com/office/drawing/2010/main" xmlns="">
                  <a14:imgLayer r:embed="rId6">
                    <a14:imgEffect>
                      <a14:saturation sat="33000"/>
                    </a14:imgEffect>
                    <a14:imgEffect>
                      <a14:brightnessContrast contrast="40000"/>
                    </a14:imgEffect>
                  </a14:imgLayer>
                </a14:imgProps>
              </a:ext>
              <a:ext uri="{28A0092B-C50C-407E-A947-70E740481C1C}">
                <a14:useLocalDpi xmlns:a14="http://schemas.microsoft.com/office/drawing/2010/main" xmlns="" val="0"/>
              </a:ext>
            </a:extLst>
          </a:blip>
          <a:srcRect l="5791" t="56565" r="53800" b="6973"/>
          <a:stretch/>
        </p:blipFill>
        <p:spPr>
          <a:xfrm>
            <a:off x="755576" y="1628800"/>
            <a:ext cx="3168352" cy="20162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Image 6" descr="Capture d’écran"/>
          <p:cNvPicPr>
            <a:picLocks noChangeAspect="1"/>
          </p:cNvPicPr>
          <p:nvPr/>
        </p:nvPicPr>
        <p:blipFill>
          <a:blip r:embed="rId7">
            <a:extLst>
              <a:ext uri="{BEBA8EAE-BF5A-486C-A8C5-ECC9F3942E4B}">
                <a14:imgProps xmlns:a14="http://schemas.microsoft.com/office/drawing/2010/main" xmlns="">
                  <a14:imgLayer r:embed="rId8">
                    <a14:imgEffect>
                      <a14:saturation sat="33000"/>
                    </a14:imgEffect>
                    <a14:imgEffect>
                      <a14:brightnessContrast contrast="40000"/>
                    </a14:imgEffect>
                  </a14:imgLayer>
                </a14:imgProps>
              </a:ext>
              <a:ext uri="{28A0092B-C50C-407E-A947-70E740481C1C}">
                <a14:useLocalDpi xmlns:a14="http://schemas.microsoft.com/office/drawing/2010/main" xmlns="" val="0"/>
              </a:ext>
            </a:extLst>
          </a:blip>
          <a:stretch>
            <a:fillRect/>
          </a:stretch>
        </p:blipFill>
        <p:spPr>
          <a:xfrm>
            <a:off x="4716016" y="1628800"/>
            <a:ext cx="3148151" cy="41044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Espace réservé du contenu 2"/>
          <p:cNvSpPr txBox="1">
            <a:spLocks/>
          </p:cNvSpPr>
          <p:nvPr/>
        </p:nvSpPr>
        <p:spPr>
          <a:xfrm>
            <a:off x="323528" y="5733256"/>
            <a:ext cx="8352928" cy="1124744"/>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just">
              <a:buNone/>
            </a:pPr>
            <a:r>
              <a:rPr lang="en-US" sz="1800" b="1" u="sng" dirty="0" smtClean="0">
                <a:solidFill>
                  <a:schemeClr val="accent2"/>
                </a:solidFill>
              </a:rPr>
              <a:t>Figure. 6 :</a:t>
            </a:r>
            <a:r>
              <a:rPr lang="en-US" sz="1800" dirty="0" smtClean="0"/>
              <a:t> </a:t>
            </a:r>
            <a:r>
              <a:rPr lang="en-US" sz="1800" dirty="0" err="1" smtClean="0"/>
              <a:t>Conrast</a:t>
            </a:r>
            <a:r>
              <a:rPr lang="en-US" sz="1800" dirty="0" smtClean="0"/>
              <a:t>-enhance </a:t>
            </a:r>
            <a:r>
              <a:rPr lang="en-US" sz="1800" dirty="0" err="1" smtClean="0"/>
              <a:t>MDCT</a:t>
            </a:r>
            <a:r>
              <a:rPr lang="en-US" sz="1800" dirty="0" smtClean="0"/>
              <a:t> showing arteria lusoria : A</a:t>
            </a:r>
            <a:r>
              <a:rPr lang="en-US" sz="1600" dirty="0" smtClean="0"/>
              <a:t>xial (A and B) and sagittal (C) </a:t>
            </a:r>
            <a:r>
              <a:rPr lang="en-US" sz="1600" dirty="0"/>
              <a:t>images </a:t>
            </a:r>
            <a:r>
              <a:rPr lang="en-US" sz="1600" dirty="0" smtClean="0"/>
              <a:t>show aberrant right subclavian artery (</a:t>
            </a:r>
            <a:r>
              <a:rPr lang="en-US" sz="1600" dirty="0" err="1" smtClean="0"/>
              <a:t>ARSA</a:t>
            </a:r>
            <a:r>
              <a:rPr lang="en-US" sz="1600" dirty="0" smtClean="0"/>
              <a:t>) compressing esophagus (E)  through a posterior course (black </a:t>
            </a:r>
            <a:r>
              <a:rPr lang="en-US" sz="1600" dirty="0" err="1" smtClean="0"/>
              <a:t>arow</a:t>
            </a:r>
            <a:r>
              <a:rPr lang="en-US" sz="1600" dirty="0" smtClean="0"/>
              <a:t>).  </a:t>
            </a:r>
          </a:p>
          <a:p>
            <a:pPr marL="0" indent="0" algn="just">
              <a:buNone/>
            </a:pPr>
            <a:r>
              <a:rPr lang="fr-FR" sz="1400" dirty="0" err="1" smtClean="0"/>
              <a:t>Arcus</a:t>
            </a:r>
            <a:r>
              <a:rPr lang="fr-FR" sz="1400" dirty="0" smtClean="0"/>
              <a:t> </a:t>
            </a:r>
            <a:r>
              <a:rPr lang="fr-FR" sz="1400" dirty="0" err="1" smtClean="0"/>
              <a:t>Ao</a:t>
            </a:r>
            <a:r>
              <a:rPr lang="fr-FR" sz="1400" dirty="0" smtClean="0"/>
              <a:t> : </a:t>
            </a:r>
            <a:r>
              <a:rPr lang="fr-FR" sz="1400" dirty="0" err="1" smtClean="0"/>
              <a:t>Aortic</a:t>
            </a:r>
            <a:r>
              <a:rPr lang="fr-FR" sz="1400" dirty="0" smtClean="0"/>
              <a:t> arch. E: </a:t>
            </a:r>
            <a:r>
              <a:rPr lang="fr-FR" sz="1400" dirty="0" err="1" smtClean="0"/>
              <a:t>esophagus</a:t>
            </a:r>
            <a:r>
              <a:rPr lang="fr-FR" sz="1400" dirty="0" smtClean="0"/>
              <a:t>, T : </a:t>
            </a:r>
            <a:r>
              <a:rPr lang="fr-FR" sz="1400" dirty="0" err="1" smtClean="0"/>
              <a:t>trachea</a:t>
            </a:r>
            <a:endParaRPr lang="fr-FR" sz="1400" dirty="0"/>
          </a:p>
        </p:txBody>
      </p:sp>
      <p:sp>
        <p:nvSpPr>
          <p:cNvPr id="8" name="ZoneTexte 7"/>
          <p:cNvSpPr txBox="1"/>
          <p:nvPr/>
        </p:nvSpPr>
        <p:spPr>
          <a:xfrm>
            <a:off x="2771800" y="4221088"/>
            <a:ext cx="1008112" cy="307777"/>
          </a:xfrm>
          <a:prstGeom prst="rect">
            <a:avLst/>
          </a:prstGeom>
          <a:noFill/>
        </p:spPr>
        <p:txBody>
          <a:bodyPr wrap="square" rtlCol="0">
            <a:spAutoFit/>
          </a:bodyPr>
          <a:lstStyle/>
          <a:p>
            <a:r>
              <a:rPr lang="fr-FR" sz="1400" dirty="0" err="1" smtClean="0">
                <a:solidFill>
                  <a:schemeClr val="bg1"/>
                </a:solidFill>
              </a:rPr>
              <a:t>Arcus</a:t>
            </a:r>
            <a:r>
              <a:rPr lang="fr-FR" sz="1400" dirty="0" smtClean="0">
                <a:solidFill>
                  <a:schemeClr val="bg1"/>
                </a:solidFill>
              </a:rPr>
              <a:t> </a:t>
            </a:r>
            <a:r>
              <a:rPr lang="fr-FR" sz="1400" dirty="0" err="1" smtClean="0">
                <a:solidFill>
                  <a:schemeClr val="bg1"/>
                </a:solidFill>
              </a:rPr>
              <a:t>Ao</a:t>
            </a:r>
            <a:endParaRPr lang="fr-FR" sz="1400" dirty="0">
              <a:solidFill>
                <a:schemeClr val="bg1"/>
              </a:solidFill>
            </a:endParaRPr>
          </a:p>
        </p:txBody>
      </p:sp>
      <p:sp>
        <p:nvSpPr>
          <p:cNvPr id="11" name="ZoneTexte 10"/>
          <p:cNvSpPr txBox="1"/>
          <p:nvPr/>
        </p:nvSpPr>
        <p:spPr>
          <a:xfrm>
            <a:off x="2339752" y="4221088"/>
            <a:ext cx="288032" cy="307777"/>
          </a:xfrm>
          <a:prstGeom prst="rect">
            <a:avLst/>
          </a:prstGeom>
          <a:noFill/>
        </p:spPr>
        <p:txBody>
          <a:bodyPr wrap="square" rtlCol="0">
            <a:spAutoFit/>
          </a:bodyPr>
          <a:lstStyle/>
          <a:p>
            <a:r>
              <a:rPr lang="fr-FR" sz="1400" dirty="0">
                <a:solidFill>
                  <a:schemeClr val="bg1"/>
                </a:solidFill>
              </a:rPr>
              <a:t>T</a:t>
            </a:r>
          </a:p>
        </p:txBody>
      </p:sp>
      <p:sp>
        <p:nvSpPr>
          <p:cNvPr id="12" name="ZoneTexte 11"/>
          <p:cNvSpPr txBox="1"/>
          <p:nvPr/>
        </p:nvSpPr>
        <p:spPr>
          <a:xfrm>
            <a:off x="1403648" y="2298358"/>
            <a:ext cx="720080" cy="338554"/>
          </a:xfrm>
          <a:prstGeom prst="rect">
            <a:avLst/>
          </a:prstGeom>
          <a:noFill/>
        </p:spPr>
        <p:txBody>
          <a:bodyPr wrap="square" rtlCol="0">
            <a:spAutoFit/>
          </a:bodyPr>
          <a:lstStyle/>
          <a:p>
            <a:r>
              <a:rPr lang="fr-FR" sz="1600" dirty="0" err="1" smtClean="0">
                <a:solidFill>
                  <a:schemeClr val="bg1"/>
                </a:solidFill>
              </a:rPr>
              <a:t>ARSA</a:t>
            </a:r>
            <a:endParaRPr lang="fr-FR" sz="1600" dirty="0">
              <a:solidFill>
                <a:schemeClr val="bg1"/>
              </a:solidFill>
            </a:endParaRPr>
          </a:p>
        </p:txBody>
      </p:sp>
      <p:sp>
        <p:nvSpPr>
          <p:cNvPr id="13" name="ZoneTexte 12"/>
          <p:cNvSpPr txBox="1"/>
          <p:nvPr/>
        </p:nvSpPr>
        <p:spPr>
          <a:xfrm>
            <a:off x="2267744" y="4417367"/>
            <a:ext cx="288032" cy="307777"/>
          </a:xfrm>
          <a:prstGeom prst="rect">
            <a:avLst/>
          </a:prstGeom>
          <a:noFill/>
        </p:spPr>
        <p:txBody>
          <a:bodyPr wrap="square" rtlCol="0">
            <a:spAutoFit/>
          </a:bodyPr>
          <a:lstStyle/>
          <a:p>
            <a:r>
              <a:rPr lang="fr-FR" sz="1400" dirty="0">
                <a:solidFill>
                  <a:schemeClr val="bg1"/>
                </a:solidFill>
              </a:rPr>
              <a:t>E</a:t>
            </a:r>
          </a:p>
        </p:txBody>
      </p:sp>
      <p:sp>
        <p:nvSpPr>
          <p:cNvPr id="14" name="ZoneTexte 13"/>
          <p:cNvSpPr txBox="1"/>
          <p:nvPr/>
        </p:nvSpPr>
        <p:spPr>
          <a:xfrm>
            <a:off x="6372200" y="2708920"/>
            <a:ext cx="864096" cy="307777"/>
          </a:xfrm>
          <a:prstGeom prst="rect">
            <a:avLst/>
          </a:prstGeom>
          <a:noFill/>
        </p:spPr>
        <p:txBody>
          <a:bodyPr wrap="square" rtlCol="0">
            <a:spAutoFit/>
          </a:bodyPr>
          <a:lstStyle/>
          <a:p>
            <a:r>
              <a:rPr lang="fr-FR" sz="1400" dirty="0" err="1" smtClean="0"/>
              <a:t>ARSA</a:t>
            </a:r>
            <a:endParaRPr lang="fr-FR" sz="1400" dirty="0"/>
          </a:p>
        </p:txBody>
      </p:sp>
      <p:sp>
        <p:nvSpPr>
          <p:cNvPr id="15" name="ZoneTexte 14"/>
          <p:cNvSpPr txBox="1"/>
          <p:nvPr/>
        </p:nvSpPr>
        <p:spPr>
          <a:xfrm>
            <a:off x="755576" y="3337247"/>
            <a:ext cx="288032" cy="338554"/>
          </a:xfrm>
          <a:prstGeom prst="rect">
            <a:avLst/>
          </a:prstGeom>
          <a:noFill/>
        </p:spPr>
        <p:txBody>
          <a:bodyPr wrap="square" rtlCol="0">
            <a:spAutoFit/>
          </a:bodyPr>
          <a:lstStyle/>
          <a:p>
            <a:r>
              <a:rPr lang="fr-FR" sz="1600" b="1" dirty="0" smtClean="0">
                <a:solidFill>
                  <a:schemeClr val="bg1"/>
                </a:solidFill>
              </a:rPr>
              <a:t>A</a:t>
            </a:r>
            <a:endParaRPr lang="fr-FR" sz="1600" b="1" dirty="0">
              <a:solidFill>
                <a:schemeClr val="bg1"/>
              </a:solidFill>
            </a:endParaRPr>
          </a:p>
        </p:txBody>
      </p:sp>
      <p:sp>
        <p:nvSpPr>
          <p:cNvPr id="16" name="ZoneTexte 15"/>
          <p:cNvSpPr txBox="1"/>
          <p:nvPr/>
        </p:nvSpPr>
        <p:spPr>
          <a:xfrm>
            <a:off x="755576" y="5394702"/>
            <a:ext cx="288032" cy="338554"/>
          </a:xfrm>
          <a:prstGeom prst="rect">
            <a:avLst/>
          </a:prstGeom>
          <a:noFill/>
        </p:spPr>
        <p:txBody>
          <a:bodyPr wrap="square" rtlCol="0">
            <a:spAutoFit/>
          </a:bodyPr>
          <a:lstStyle/>
          <a:p>
            <a:r>
              <a:rPr lang="fr-FR" sz="1600" b="1" dirty="0">
                <a:solidFill>
                  <a:schemeClr val="bg1"/>
                </a:solidFill>
              </a:rPr>
              <a:t>B</a:t>
            </a:r>
          </a:p>
        </p:txBody>
      </p:sp>
      <p:sp>
        <p:nvSpPr>
          <p:cNvPr id="17" name="ZoneTexte 16"/>
          <p:cNvSpPr txBox="1"/>
          <p:nvPr/>
        </p:nvSpPr>
        <p:spPr>
          <a:xfrm>
            <a:off x="4860032" y="5394702"/>
            <a:ext cx="288032" cy="338554"/>
          </a:xfrm>
          <a:prstGeom prst="rect">
            <a:avLst/>
          </a:prstGeom>
          <a:noFill/>
        </p:spPr>
        <p:txBody>
          <a:bodyPr wrap="square" rtlCol="0">
            <a:spAutoFit/>
          </a:bodyPr>
          <a:lstStyle/>
          <a:p>
            <a:r>
              <a:rPr lang="fr-FR" sz="1600" b="1" dirty="0">
                <a:solidFill>
                  <a:schemeClr val="bg1"/>
                </a:solidFill>
              </a:rPr>
              <a:t>C</a:t>
            </a:r>
          </a:p>
        </p:txBody>
      </p:sp>
      <p:sp>
        <p:nvSpPr>
          <p:cNvPr id="6" name="Espace réservé du numéro de diapositive 5"/>
          <p:cNvSpPr>
            <a:spLocks noGrp="1"/>
          </p:cNvSpPr>
          <p:nvPr>
            <p:ph type="sldNum" sz="quarter" idx="12"/>
          </p:nvPr>
        </p:nvSpPr>
        <p:spPr/>
        <p:txBody>
          <a:bodyPr>
            <a:normAutofit fontScale="85000" lnSpcReduction="20000"/>
          </a:bodyPr>
          <a:lstStyle/>
          <a:p>
            <a:fld id="{CF4668DC-857F-487D-BFFA-8C0CA5037977}" type="slidenum">
              <a:rPr lang="fr-BE" smtClean="0"/>
              <a:pPr/>
              <a:t>17</a:t>
            </a:fld>
            <a:endParaRPr lang="fr-BE"/>
          </a:p>
        </p:txBody>
      </p:sp>
    </p:spTree>
    <p:extLst>
      <p:ext uri="{BB962C8B-B14F-4D97-AF65-F5344CB8AC3E}">
        <p14:creationId xmlns:p14="http://schemas.microsoft.com/office/powerpoint/2010/main" xmlns="" val="10945857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9977" r="13632" b="6255"/>
          <a:stretch/>
        </p:blipFill>
        <p:spPr bwMode="auto">
          <a:xfrm>
            <a:off x="7893698" y="116632"/>
            <a:ext cx="1250302" cy="19576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re 1"/>
          <p:cNvSpPr>
            <a:spLocks noGrp="1"/>
          </p:cNvSpPr>
          <p:nvPr>
            <p:ph type="title"/>
          </p:nvPr>
        </p:nvSpPr>
        <p:spPr>
          <a:xfrm>
            <a:off x="-36512" y="228600"/>
            <a:ext cx="8568952" cy="990600"/>
          </a:xfrm>
        </p:spPr>
        <p:txBody>
          <a:bodyPr>
            <a:noAutofit/>
          </a:bodyPr>
          <a:lstStyle/>
          <a:p>
            <a:pPr algn="ctr"/>
            <a:r>
              <a:rPr lang="fr-FR" sz="4000" dirty="0" smtClean="0"/>
              <a:t>ABERRANT RIGHT SUBCLAVIAN </a:t>
            </a:r>
            <a:r>
              <a:rPr lang="en-US" sz="4000" dirty="0" smtClean="0"/>
              <a:t>ARTERY</a:t>
            </a:r>
            <a:r>
              <a:rPr lang="fr-FR" sz="4000" dirty="0" smtClean="0"/>
              <a:t> : ARTERIA LUSORIA (</a:t>
            </a:r>
            <a:r>
              <a:rPr lang="fr-FR" sz="4000" dirty="0" err="1" smtClean="0"/>
              <a:t>ARSA</a:t>
            </a:r>
            <a:r>
              <a:rPr lang="fr-FR" sz="4000" dirty="0" smtClean="0"/>
              <a:t>)</a:t>
            </a:r>
            <a:endParaRPr lang="fr-FR" sz="4000" dirty="0"/>
          </a:p>
        </p:txBody>
      </p:sp>
      <p:pic>
        <p:nvPicPr>
          <p:cNvPr id="4" name="Espace réservé du contenu 3"/>
          <p:cNvPicPr>
            <a:picLocks noGrp="1" noChangeAspect="1"/>
          </p:cNvPicPr>
          <p:nvPr>
            <p:ph sz="quarter" idx="1"/>
          </p:nvPr>
        </p:nvPicPr>
        <p:blipFill>
          <a:blip r:embed="rId3" cstate="print">
            <a:extLst>
              <a:ext uri="{BEBA8EAE-BF5A-486C-A8C5-ECC9F3942E4B}">
                <a14:imgProps xmlns:a14="http://schemas.microsoft.com/office/drawing/2010/main" xmlns="">
                  <a14:imgLayer r:embed="rId4">
                    <a14:imgEffect>
                      <a14:sharpenSoften amount="-49000"/>
                    </a14:imgEffect>
                    <a14:imgEffect>
                      <a14:brightnessContrast bright="-24000" contrast="67000"/>
                    </a14:imgEffect>
                  </a14:imgLayer>
                </a14:imgProps>
              </a:ext>
              <a:ext uri="{28A0092B-C50C-407E-A947-70E740481C1C}">
                <a14:useLocalDpi xmlns:a14="http://schemas.microsoft.com/office/drawing/2010/main" xmlns="" val="0"/>
              </a:ext>
            </a:extLst>
          </a:blip>
          <a:stretch>
            <a:fillRect/>
          </a:stretch>
        </p:blipFill>
        <p:spPr>
          <a:xfrm>
            <a:off x="1907704" y="1556792"/>
            <a:ext cx="5202907" cy="390218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 name="Espace réservé du pied de page 2"/>
          <p:cNvSpPr>
            <a:spLocks noGrp="1"/>
          </p:cNvSpPr>
          <p:nvPr>
            <p:ph type="ftr" sz="quarter" idx="11"/>
          </p:nvPr>
        </p:nvSpPr>
        <p:spPr>
          <a:xfrm>
            <a:off x="7689033" y="6491875"/>
            <a:ext cx="1440160" cy="360040"/>
          </a:xfrm>
        </p:spPr>
        <p:txBody>
          <a:bodyPr/>
          <a:lstStyle/>
          <a:p>
            <a:r>
              <a:rPr lang="fr-BE" dirty="0" err="1" smtClean="0">
                <a:solidFill>
                  <a:schemeClr val="accent1">
                    <a:lumMod val="50000"/>
                  </a:schemeClr>
                </a:solidFill>
              </a:rPr>
              <a:t>VARIOUS</a:t>
            </a:r>
            <a:r>
              <a:rPr lang="fr-BE" dirty="0" smtClean="0">
                <a:solidFill>
                  <a:schemeClr val="accent1">
                    <a:lumMod val="50000"/>
                  </a:schemeClr>
                </a:solidFill>
              </a:rPr>
              <a:t> : </a:t>
            </a:r>
            <a:r>
              <a:rPr lang="fr-BE" dirty="0" err="1" smtClean="0">
                <a:solidFill>
                  <a:schemeClr val="accent1">
                    <a:lumMod val="50000"/>
                  </a:schemeClr>
                </a:solidFill>
              </a:rPr>
              <a:t>VR</a:t>
            </a:r>
            <a:r>
              <a:rPr lang="fr-BE" dirty="0" smtClean="0">
                <a:solidFill>
                  <a:schemeClr val="accent1">
                    <a:lumMod val="50000"/>
                  </a:schemeClr>
                </a:solidFill>
              </a:rPr>
              <a:t> 9</a:t>
            </a:r>
            <a:endParaRPr lang="fr-BE" dirty="0">
              <a:solidFill>
                <a:schemeClr val="accent1">
                  <a:lumMod val="50000"/>
                </a:schemeClr>
              </a:solidFill>
            </a:endParaRPr>
          </a:p>
        </p:txBody>
      </p:sp>
      <p:sp>
        <p:nvSpPr>
          <p:cNvPr id="6" name="Espace réservé du contenu 2"/>
          <p:cNvSpPr txBox="1">
            <a:spLocks/>
          </p:cNvSpPr>
          <p:nvPr/>
        </p:nvSpPr>
        <p:spPr>
          <a:xfrm>
            <a:off x="179512" y="5445224"/>
            <a:ext cx="8784976" cy="1412776"/>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just">
              <a:buNone/>
            </a:pPr>
            <a:r>
              <a:rPr lang="en-US" sz="1800" b="1" u="sng" dirty="0" smtClean="0">
                <a:solidFill>
                  <a:schemeClr val="accent2"/>
                </a:solidFill>
              </a:rPr>
              <a:t>Figure. 7 :</a:t>
            </a:r>
            <a:r>
              <a:rPr lang="en-US" sz="1800" dirty="0"/>
              <a:t> </a:t>
            </a:r>
            <a:r>
              <a:rPr lang="en-US" sz="1800" dirty="0" smtClean="0"/>
              <a:t>Antero-posterior projection digital </a:t>
            </a:r>
            <a:r>
              <a:rPr lang="en-US" sz="1800" dirty="0" err="1" smtClean="0"/>
              <a:t>substraction</a:t>
            </a:r>
            <a:r>
              <a:rPr lang="en-US" sz="1800" dirty="0" smtClean="0"/>
              <a:t> aortogram </a:t>
            </a:r>
            <a:r>
              <a:rPr lang="en-US" sz="1800" dirty="0"/>
              <a:t>demonstrating </a:t>
            </a:r>
            <a:r>
              <a:rPr lang="en-US" sz="1800" dirty="0" smtClean="0"/>
              <a:t>an </a:t>
            </a:r>
            <a:r>
              <a:rPr lang="en-US" sz="1800" dirty="0" err="1" smtClean="0"/>
              <a:t>ARSA</a:t>
            </a:r>
            <a:r>
              <a:rPr lang="en-US" sz="1800" dirty="0" smtClean="0"/>
              <a:t> arising </a:t>
            </a:r>
            <a:r>
              <a:rPr lang="en-US" sz="1800" dirty="0"/>
              <a:t>from a common trunk between </a:t>
            </a:r>
            <a:r>
              <a:rPr lang="en-US" sz="1800" dirty="0" smtClean="0"/>
              <a:t>the </a:t>
            </a:r>
            <a:r>
              <a:rPr lang="en-US" sz="1800" dirty="0"/>
              <a:t>subclavian arteries, and associated to a truncus </a:t>
            </a:r>
            <a:r>
              <a:rPr lang="en-US" sz="1800" dirty="0" smtClean="0"/>
              <a:t>bicaroticus.</a:t>
            </a:r>
            <a:endParaRPr lang="en-US" sz="1600" dirty="0" smtClean="0"/>
          </a:p>
          <a:p>
            <a:pPr marL="0" indent="0" algn="just">
              <a:buNone/>
            </a:pPr>
            <a:r>
              <a:rPr lang="fr-FR" sz="1400" dirty="0" err="1" smtClean="0"/>
              <a:t>Arcus</a:t>
            </a:r>
            <a:r>
              <a:rPr lang="fr-FR" sz="1400" dirty="0" smtClean="0"/>
              <a:t> </a:t>
            </a:r>
            <a:r>
              <a:rPr lang="fr-FR" sz="1400" dirty="0" err="1" smtClean="0"/>
              <a:t>Ao</a:t>
            </a:r>
            <a:r>
              <a:rPr lang="fr-FR" sz="1400" dirty="0" smtClean="0"/>
              <a:t> : </a:t>
            </a:r>
            <a:r>
              <a:rPr lang="fr-FR" sz="1400" dirty="0" err="1" smtClean="0"/>
              <a:t>Aortic</a:t>
            </a:r>
            <a:r>
              <a:rPr lang="fr-FR" sz="1400" dirty="0" smtClean="0"/>
              <a:t> </a:t>
            </a:r>
            <a:r>
              <a:rPr lang="fr-FR" sz="1400" dirty="0" err="1" smtClean="0"/>
              <a:t>arch</a:t>
            </a:r>
            <a:r>
              <a:rPr lang="fr-FR" sz="1400" dirty="0" smtClean="0"/>
              <a:t>, </a:t>
            </a:r>
            <a:r>
              <a:rPr lang="fr-FR" sz="1400" dirty="0" err="1" smtClean="0"/>
              <a:t>ARSA</a:t>
            </a:r>
            <a:r>
              <a:rPr lang="fr-FR" sz="1400" dirty="0" smtClean="0"/>
              <a:t> : aberrant right subclavian </a:t>
            </a:r>
            <a:r>
              <a:rPr lang="fr-FR" sz="1400" dirty="0" err="1" smtClean="0"/>
              <a:t>artery</a:t>
            </a:r>
            <a:r>
              <a:rPr lang="fr-FR" sz="1400" dirty="0" smtClean="0"/>
              <a:t>, </a:t>
            </a:r>
            <a:r>
              <a:rPr lang="fr-FR" sz="1400" dirty="0" err="1" smtClean="0"/>
              <a:t>LCCA</a:t>
            </a:r>
            <a:r>
              <a:rPr lang="fr-FR" sz="1400" dirty="0" smtClean="0"/>
              <a:t> : </a:t>
            </a:r>
            <a:r>
              <a:rPr lang="fr-FR" sz="1400" dirty="0" err="1" smtClean="0"/>
              <a:t>left</a:t>
            </a:r>
            <a:r>
              <a:rPr lang="fr-FR" sz="1400" dirty="0" smtClean="0"/>
              <a:t> </a:t>
            </a:r>
            <a:r>
              <a:rPr lang="fr-FR" sz="1400" dirty="0" err="1" smtClean="0"/>
              <a:t>common</a:t>
            </a:r>
            <a:r>
              <a:rPr lang="fr-FR" sz="1400" dirty="0" smtClean="0"/>
              <a:t> </a:t>
            </a:r>
            <a:r>
              <a:rPr lang="fr-FR" sz="1400" dirty="0" err="1" smtClean="0"/>
              <a:t>carotid</a:t>
            </a:r>
            <a:r>
              <a:rPr lang="fr-FR" sz="1400" dirty="0" smtClean="0"/>
              <a:t> </a:t>
            </a:r>
            <a:r>
              <a:rPr lang="fr-FR" sz="1400" dirty="0" err="1" smtClean="0"/>
              <a:t>artery</a:t>
            </a:r>
            <a:r>
              <a:rPr lang="fr-FR" sz="1400" dirty="0" smtClean="0"/>
              <a:t>, </a:t>
            </a:r>
            <a:r>
              <a:rPr lang="fr-FR" sz="1400" dirty="0" err="1" smtClean="0"/>
              <a:t>LSCA</a:t>
            </a:r>
            <a:r>
              <a:rPr lang="fr-FR" sz="1400" dirty="0" smtClean="0"/>
              <a:t> : </a:t>
            </a:r>
            <a:r>
              <a:rPr lang="fr-FR" sz="1400" dirty="0" err="1" smtClean="0"/>
              <a:t>left</a:t>
            </a:r>
            <a:r>
              <a:rPr lang="fr-FR" sz="1400" dirty="0" smtClean="0"/>
              <a:t> subclavian </a:t>
            </a:r>
            <a:r>
              <a:rPr lang="fr-FR" sz="1400" dirty="0" err="1" smtClean="0"/>
              <a:t>artery</a:t>
            </a:r>
            <a:r>
              <a:rPr lang="fr-FR" sz="1400" dirty="0" smtClean="0"/>
              <a:t>, </a:t>
            </a:r>
            <a:r>
              <a:rPr lang="fr-FR" sz="1400" dirty="0" err="1" smtClean="0"/>
              <a:t>RCCA</a:t>
            </a:r>
            <a:r>
              <a:rPr lang="fr-FR" sz="1400" dirty="0" smtClean="0"/>
              <a:t> : right </a:t>
            </a:r>
            <a:r>
              <a:rPr lang="fr-FR" sz="1400" dirty="0" err="1" smtClean="0"/>
              <a:t>cammon</a:t>
            </a:r>
            <a:r>
              <a:rPr lang="fr-FR" sz="1400" dirty="0" smtClean="0"/>
              <a:t> </a:t>
            </a:r>
            <a:r>
              <a:rPr lang="fr-FR" sz="1400" dirty="0" err="1" smtClean="0"/>
              <a:t>carotid</a:t>
            </a:r>
            <a:r>
              <a:rPr lang="fr-FR" sz="1400" dirty="0" smtClean="0"/>
              <a:t> </a:t>
            </a:r>
            <a:r>
              <a:rPr lang="fr-FR" sz="1400" dirty="0" err="1" smtClean="0"/>
              <a:t>artery</a:t>
            </a:r>
            <a:r>
              <a:rPr lang="fr-FR" sz="1400" dirty="0" smtClean="0"/>
              <a:t>, </a:t>
            </a:r>
            <a:r>
              <a:rPr lang="fr-FR" sz="1400" dirty="0" err="1" smtClean="0"/>
              <a:t>Trunc</a:t>
            </a:r>
            <a:r>
              <a:rPr lang="fr-FR" sz="1400" dirty="0" smtClean="0"/>
              <a:t> </a:t>
            </a:r>
            <a:r>
              <a:rPr lang="fr-FR" sz="1400" dirty="0" err="1" smtClean="0"/>
              <a:t>bic</a:t>
            </a:r>
            <a:r>
              <a:rPr lang="fr-FR" sz="1400" dirty="0" smtClean="0"/>
              <a:t> : truncus bicaroticus.</a:t>
            </a:r>
            <a:endParaRPr lang="fr-FR" sz="1400" dirty="0"/>
          </a:p>
        </p:txBody>
      </p:sp>
      <p:sp>
        <p:nvSpPr>
          <p:cNvPr id="7" name="ZoneTexte 6"/>
          <p:cNvSpPr txBox="1"/>
          <p:nvPr/>
        </p:nvSpPr>
        <p:spPr>
          <a:xfrm>
            <a:off x="4644008" y="5034662"/>
            <a:ext cx="1008112" cy="338554"/>
          </a:xfrm>
          <a:prstGeom prst="rect">
            <a:avLst/>
          </a:prstGeom>
          <a:noFill/>
        </p:spPr>
        <p:txBody>
          <a:bodyPr wrap="square" rtlCol="0">
            <a:spAutoFit/>
          </a:bodyPr>
          <a:lstStyle/>
          <a:p>
            <a:r>
              <a:rPr lang="fr-FR" sz="1600" b="1" dirty="0" err="1" smtClean="0">
                <a:solidFill>
                  <a:schemeClr val="bg1"/>
                </a:solidFill>
              </a:rPr>
              <a:t>Arcus</a:t>
            </a:r>
            <a:r>
              <a:rPr lang="fr-FR" sz="1600" b="1" dirty="0" smtClean="0">
                <a:solidFill>
                  <a:schemeClr val="bg1"/>
                </a:solidFill>
              </a:rPr>
              <a:t> </a:t>
            </a:r>
            <a:r>
              <a:rPr lang="fr-FR" sz="1600" b="1" dirty="0" err="1" smtClean="0">
                <a:solidFill>
                  <a:schemeClr val="bg1"/>
                </a:solidFill>
              </a:rPr>
              <a:t>Ao</a:t>
            </a:r>
            <a:endParaRPr lang="fr-FR" sz="1600" b="1" dirty="0">
              <a:solidFill>
                <a:schemeClr val="bg1"/>
              </a:solidFill>
            </a:endParaRPr>
          </a:p>
        </p:txBody>
      </p:sp>
      <p:sp>
        <p:nvSpPr>
          <p:cNvPr id="8" name="ZoneTexte 7"/>
          <p:cNvSpPr txBox="1"/>
          <p:nvPr/>
        </p:nvSpPr>
        <p:spPr>
          <a:xfrm>
            <a:off x="3923928" y="4417367"/>
            <a:ext cx="1152128" cy="307777"/>
          </a:xfrm>
          <a:prstGeom prst="rect">
            <a:avLst/>
          </a:prstGeom>
          <a:noFill/>
        </p:spPr>
        <p:txBody>
          <a:bodyPr wrap="square" rtlCol="0">
            <a:spAutoFit/>
          </a:bodyPr>
          <a:lstStyle/>
          <a:p>
            <a:r>
              <a:rPr lang="fr-FR" sz="1400" b="1" dirty="0" err="1" smtClean="0">
                <a:solidFill>
                  <a:schemeClr val="bg1"/>
                </a:solidFill>
              </a:rPr>
              <a:t>Trunc</a:t>
            </a:r>
            <a:r>
              <a:rPr lang="fr-FR" sz="1400" b="1" dirty="0" smtClean="0">
                <a:solidFill>
                  <a:schemeClr val="bg1"/>
                </a:solidFill>
              </a:rPr>
              <a:t> </a:t>
            </a:r>
            <a:r>
              <a:rPr lang="fr-FR" sz="1400" b="1" dirty="0" err="1" smtClean="0">
                <a:solidFill>
                  <a:schemeClr val="bg1"/>
                </a:solidFill>
              </a:rPr>
              <a:t>bic</a:t>
            </a:r>
            <a:endParaRPr lang="fr-FR" sz="1400" b="1" dirty="0">
              <a:solidFill>
                <a:schemeClr val="bg1"/>
              </a:solidFill>
            </a:endParaRPr>
          </a:p>
        </p:txBody>
      </p:sp>
      <p:sp>
        <p:nvSpPr>
          <p:cNvPr id="9" name="ZoneTexte 8"/>
          <p:cNvSpPr txBox="1"/>
          <p:nvPr/>
        </p:nvSpPr>
        <p:spPr>
          <a:xfrm>
            <a:off x="4788024" y="3933056"/>
            <a:ext cx="1008112" cy="307777"/>
          </a:xfrm>
          <a:prstGeom prst="rect">
            <a:avLst/>
          </a:prstGeom>
          <a:noFill/>
        </p:spPr>
        <p:txBody>
          <a:bodyPr wrap="square" rtlCol="0">
            <a:spAutoFit/>
          </a:bodyPr>
          <a:lstStyle/>
          <a:p>
            <a:pPr algn="ctr"/>
            <a:r>
              <a:rPr lang="fr-FR" sz="1400" b="1" dirty="0" err="1" smtClean="0">
                <a:solidFill>
                  <a:schemeClr val="bg1"/>
                </a:solidFill>
              </a:rPr>
              <a:t>Trunk</a:t>
            </a:r>
            <a:r>
              <a:rPr lang="fr-FR" sz="1400" b="1" dirty="0" smtClean="0">
                <a:solidFill>
                  <a:schemeClr val="bg1"/>
                </a:solidFill>
              </a:rPr>
              <a:t> </a:t>
            </a:r>
            <a:endParaRPr lang="fr-FR" sz="1400" b="1" dirty="0">
              <a:solidFill>
                <a:schemeClr val="bg1"/>
              </a:solidFill>
            </a:endParaRPr>
          </a:p>
        </p:txBody>
      </p:sp>
      <p:sp>
        <p:nvSpPr>
          <p:cNvPr id="10" name="ZoneTexte 9"/>
          <p:cNvSpPr txBox="1"/>
          <p:nvPr/>
        </p:nvSpPr>
        <p:spPr>
          <a:xfrm>
            <a:off x="3203848" y="3625278"/>
            <a:ext cx="1008112" cy="307777"/>
          </a:xfrm>
          <a:prstGeom prst="rect">
            <a:avLst/>
          </a:prstGeom>
          <a:noFill/>
        </p:spPr>
        <p:txBody>
          <a:bodyPr wrap="square" rtlCol="0">
            <a:spAutoFit/>
          </a:bodyPr>
          <a:lstStyle/>
          <a:p>
            <a:pPr algn="ctr"/>
            <a:r>
              <a:rPr lang="fr-FR" sz="1400" b="1" dirty="0" err="1" smtClean="0">
                <a:solidFill>
                  <a:schemeClr val="bg1"/>
                </a:solidFill>
              </a:rPr>
              <a:t>LCCA</a:t>
            </a:r>
            <a:endParaRPr lang="fr-FR" sz="1400" b="1" dirty="0">
              <a:solidFill>
                <a:schemeClr val="bg1"/>
              </a:solidFill>
            </a:endParaRPr>
          </a:p>
        </p:txBody>
      </p:sp>
      <p:sp>
        <p:nvSpPr>
          <p:cNvPr id="11" name="ZoneTexte 10"/>
          <p:cNvSpPr txBox="1"/>
          <p:nvPr/>
        </p:nvSpPr>
        <p:spPr>
          <a:xfrm>
            <a:off x="4139952" y="1844824"/>
            <a:ext cx="1008112" cy="307777"/>
          </a:xfrm>
          <a:prstGeom prst="rect">
            <a:avLst/>
          </a:prstGeom>
          <a:noFill/>
        </p:spPr>
        <p:txBody>
          <a:bodyPr wrap="square" rtlCol="0">
            <a:spAutoFit/>
          </a:bodyPr>
          <a:lstStyle/>
          <a:p>
            <a:pPr algn="ctr"/>
            <a:r>
              <a:rPr lang="fr-FR" sz="1400" b="1" dirty="0" err="1" smtClean="0">
                <a:solidFill>
                  <a:schemeClr val="bg1"/>
                </a:solidFill>
              </a:rPr>
              <a:t>RCCA</a:t>
            </a:r>
            <a:endParaRPr lang="fr-FR" sz="1400" b="1" dirty="0">
              <a:solidFill>
                <a:schemeClr val="bg1"/>
              </a:solidFill>
            </a:endParaRPr>
          </a:p>
        </p:txBody>
      </p:sp>
      <p:sp>
        <p:nvSpPr>
          <p:cNvPr id="12" name="ZoneTexte 11"/>
          <p:cNvSpPr txBox="1"/>
          <p:nvPr/>
        </p:nvSpPr>
        <p:spPr>
          <a:xfrm>
            <a:off x="2411760" y="2780928"/>
            <a:ext cx="1008112" cy="307777"/>
          </a:xfrm>
          <a:prstGeom prst="rect">
            <a:avLst/>
          </a:prstGeom>
          <a:noFill/>
        </p:spPr>
        <p:txBody>
          <a:bodyPr wrap="square" rtlCol="0">
            <a:spAutoFit/>
          </a:bodyPr>
          <a:lstStyle/>
          <a:p>
            <a:r>
              <a:rPr lang="fr-FR" sz="1400" b="1" dirty="0" err="1" smtClean="0">
                <a:solidFill>
                  <a:schemeClr val="bg1"/>
                </a:solidFill>
              </a:rPr>
              <a:t>ARSA</a:t>
            </a:r>
            <a:endParaRPr lang="fr-FR" sz="1400" b="1" dirty="0">
              <a:solidFill>
                <a:schemeClr val="bg1"/>
              </a:solidFill>
            </a:endParaRPr>
          </a:p>
        </p:txBody>
      </p:sp>
      <p:sp>
        <p:nvSpPr>
          <p:cNvPr id="13" name="ZoneTexte 12"/>
          <p:cNvSpPr txBox="1"/>
          <p:nvPr/>
        </p:nvSpPr>
        <p:spPr>
          <a:xfrm>
            <a:off x="5883560" y="2784579"/>
            <a:ext cx="1008112" cy="307777"/>
          </a:xfrm>
          <a:prstGeom prst="rect">
            <a:avLst/>
          </a:prstGeom>
          <a:noFill/>
        </p:spPr>
        <p:txBody>
          <a:bodyPr wrap="square" rtlCol="0">
            <a:spAutoFit/>
          </a:bodyPr>
          <a:lstStyle/>
          <a:p>
            <a:r>
              <a:rPr lang="fr-FR" sz="1400" b="1" dirty="0" err="1" smtClean="0">
                <a:solidFill>
                  <a:schemeClr val="bg1"/>
                </a:solidFill>
              </a:rPr>
              <a:t>LSCA</a:t>
            </a:r>
            <a:endParaRPr lang="fr-FR" sz="1400" b="1" dirty="0">
              <a:solidFill>
                <a:schemeClr val="bg1"/>
              </a:solidFill>
            </a:endParaRPr>
          </a:p>
        </p:txBody>
      </p:sp>
      <p:sp>
        <p:nvSpPr>
          <p:cNvPr id="5" name="Espace réservé du numéro de diapositive 4"/>
          <p:cNvSpPr>
            <a:spLocks noGrp="1"/>
          </p:cNvSpPr>
          <p:nvPr>
            <p:ph type="sldNum" sz="quarter" idx="12"/>
          </p:nvPr>
        </p:nvSpPr>
        <p:spPr/>
        <p:txBody>
          <a:bodyPr>
            <a:normAutofit fontScale="85000" lnSpcReduction="20000"/>
          </a:bodyPr>
          <a:lstStyle/>
          <a:p>
            <a:fld id="{CF4668DC-857F-487D-BFFA-8C0CA5037977}" type="slidenum">
              <a:rPr lang="fr-BE" smtClean="0"/>
              <a:pPr/>
              <a:t>18</a:t>
            </a:fld>
            <a:endParaRPr lang="fr-BE"/>
          </a:p>
        </p:txBody>
      </p:sp>
    </p:spTree>
    <p:extLst>
      <p:ext uri="{BB962C8B-B14F-4D97-AF65-F5344CB8AC3E}">
        <p14:creationId xmlns:p14="http://schemas.microsoft.com/office/powerpoint/2010/main" xmlns="" val="13533287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28600"/>
            <a:ext cx="8370512" cy="990600"/>
          </a:xfrm>
        </p:spPr>
        <p:txBody>
          <a:bodyPr>
            <a:normAutofit fontScale="90000"/>
          </a:bodyPr>
          <a:lstStyle/>
          <a:p>
            <a:r>
              <a:rPr lang="fr-FR" dirty="0" smtClean="0"/>
              <a:t>COMMON </a:t>
            </a:r>
            <a:r>
              <a:rPr lang="fr-FR" dirty="0" err="1" smtClean="0"/>
              <a:t>TRUNK</a:t>
            </a:r>
            <a:r>
              <a:rPr lang="fr-FR" dirty="0" smtClean="0"/>
              <a:t> OF </a:t>
            </a:r>
            <a:r>
              <a:rPr lang="fr-FR" dirty="0" err="1" smtClean="0"/>
              <a:t>LCCA</a:t>
            </a:r>
            <a:r>
              <a:rPr lang="fr-FR" dirty="0" smtClean="0"/>
              <a:t> AND </a:t>
            </a:r>
            <a:r>
              <a:rPr lang="fr-FR" dirty="0" err="1" smtClean="0"/>
              <a:t>RBA</a:t>
            </a:r>
            <a:r>
              <a:rPr lang="fr-FR" dirty="0" smtClean="0"/>
              <a:t> :</a:t>
            </a:r>
            <a:endParaRPr lang="fr-FR" dirty="0"/>
          </a:p>
        </p:txBody>
      </p:sp>
      <p:sp>
        <p:nvSpPr>
          <p:cNvPr id="3" name="Espace réservé du contenu 2"/>
          <p:cNvSpPr>
            <a:spLocks noGrp="1"/>
          </p:cNvSpPr>
          <p:nvPr>
            <p:ph sz="quarter" idx="1"/>
          </p:nvPr>
        </p:nvSpPr>
        <p:spPr>
          <a:xfrm>
            <a:off x="179512" y="2176263"/>
            <a:ext cx="8964488" cy="3629001"/>
          </a:xfrm>
        </p:spPr>
        <p:txBody>
          <a:bodyPr>
            <a:normAutofit/>
          </a:bodyPr>
          <a:lstStyle/>
          <a:p>
            <a:r>
              <a:rPr lang="en-US" sz="2800" dirty="0" smtClean="0"/>
              <a:t>Common carotid artery rising from the innominate occurs in 27.1% [</a:t>
            </a:r>
            <a:r>
              <a:rPr lang="en-US" sz="2800" dirty="0" smtClean="0">
                <a:solidFill>
                  <a:schemeClr val="accent1">
                    <a:lumMod val="75000"/>
                  </a:schemeClr>
                </a:solidFill>
              </a:rPr>
              <a:t>9</a:t>
            </a:r>
            <a:r>
              <a:rPr lang="en-US" sz="2800" dirty="0" smtClean="0"/>
              <a:t>].</a:t>
            </a:r>
          </a:p>
          <a:p>
            <a:r>
              <a:rPr lang="en-US" sz="2800" dirty="0" smtClean="0"/>
              <a:t>The </a:t>
            </a:r>
            <a:r>
              <a:rPr lang="en-US" sz="2800" dirty="0" err="1" smtClean="0"/>
              <a:t>LCCA</a:t>
            </a:r>
            <a:r>
              <a:rPr lang="en-US" sz="2800" dirty="0" smtClean="0"/>
              <a:t> can take origin from :</a:t>
            </a:r>
          </a:p>
          <a:p>
            <a:pPr lvl="2">
              <a:buFont typeface="Wingdings" pitchFamily="2" charset="2"/>
              <a:buChar char="ü"/>
            </a:pPr>
            <a:r>
              <a:rPr lang="en-US" dirty="0" smtClean="0"/>
              <a:t>Very close to the stem,</a:t>
            </a:r>
          </a:p>
          <a:p>
            <a:pPr lvl="2">
              <a:buFont typeface="Wingdings" pitchFamily="2" charset="2"/>
              <a:buChar char="ü"/>
            </a:pPr>
            <a:r>
              <a:rPr lang="en-US" dirty="0" smtClean="0"/>
              <a:t>Slightly above the stem of the </a:t>
            </a:r>
            <a:r>
              <a:rPr lang="en-US" dirty="0" err="1" smtClean="0"/>
              <a:t>BCA</a:t>
            </a:r>
            <a:r>
              <a:rPr lang="en-US" dirty="0" smtClean="0"/>
              <a:t>,</a:t>
            </a:r>
          </a:p>
          <a:p>
            <a:pPr lvl="2">
              <a:buFont typeface="Wingdings" pitchFamily="2" charset="2"/>
              <a:buChar char="ü"/>
            </a:pPr>
            <a:r>
              <a:rPr lang="en-US" dirty="0" smtClean="0"/>
              <a:t>Higher than the previous two cases.</a:t>
            </a:r>
          </a:p>
          <a:p>
            <a:pPr marL="342900" lvl="2" indent="-342900">
              <a:buFont typeface="Wingdings" pitchFamily="2" charset="2"/>
              <a:buChar char="q"/>
            </a:pPr>
            <a:r>
              <a:rPr lang="en-US" sz="2800" dirty="0" smtClean="0"/>
              <a:t>We present angiographic finding in </a:t>
            </a:r>
            <a:r>
              <a:rPr lang="en-US" sz="2800" dirty="0"/>
              <a:t>4</a:t>
            </a:r>
            <a:r>
              <a:rPr lang="en-US" sz="2800" dirty="0" smtClean="0"/>
              <a:t> patients (</a:t>
            </a:r>
            <a:r>
              <a:rPr lang="en-US" sz="2800" b="1" u="sng" dirty="0" smtClean="0">
                <a:solidFill>
                  <a:schemeClr val="accent2"/>
                </a:solidFill>
              </a:rPr>
              <a:t>Fig. 8-9</a:t>
            </a:r>
            <a:r>
              <a:rPr lang="en-US" sz="2800" dirty="0" smtClean="0"/>
              <a:t>).</a:t>
            </a:r>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7556" r="10023" b="7354"/>
          <a:stretch/>
        </p:blipFill>
        <p:spPr bwMode="auto">
          <a:xfrm>
            <a:off x="7528812" y="5373216"/>
            <a:ext cx="1651700" cy="14895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Espace réservé du pied de page 3"/>
          <p:cNvSpPr>
            <a:spLocks noGrp="1"/>
          </p:cNvSpPr>
          <p:nvPr>
            <p:ph type="ftr" sz="quarter" idx="11"/>
          </p:nvPr>
        </p:nvSpPr>
        <p:spPr>
          <a:xfrm>
            <a:off x="6372200" y="6525344"/>
            <a:ext cx="1532651" cy="360040"/>
          </a:xfrm>
        </p:spPr>
        <p:txBody>
          <a:bodyPr/>
          <a:lstStyle/>
          <a:p>
            <a:r>
              <a:rPr lang="fr-BE" smtClean="0">
                <a:solidFill>
                  <a:schemeClr val="accent1">
                    <a:lumMod val="50000"/>
                  </a:schemeClr>
                </a:solidFill>
              </a:rPr>
              <a:t>VARIOUS : VR 9</a:t>
            </a:r>
            <a:endParaRPr lang="fr-BE">
              <a:solidFill>
                <a:schemeClr val="accent1">
                  <a:lumMod val="50000"/>
                </a:schemeClr>
              </a:solidFill>
            </a:endParaRPr>
          </a:p>
        </p:txBody>
      </p:sp>
      <p:sp>
        <p:nvSpPr>
          <p:cNvPr id="5" name="Espace réservé du numéro de diapositive 4"/>
          <p:cNvSpPr>
            <a:spLocks noGrp="1"/>
          </p:cNvSpPr>
          <p:nvPr>
            <p:ph type="sldNum" sz="quarter" idx="12"/>
          </p:nvPr>
        </p:nvSpPr>
        <p:spPr/>
        <p:txBody>
          <a:bodyPr>
            <a:normAutofit fontScale="85000" lnSpcReduction="20000"/>
          </a:bodyPr>
          <a:lstStyle/>
          <a:p>
            <a:fld id="{CF4668DC-857F-487D-BFFA-8C0CA5037977}" type="slidenum">
              <a:rPr lang="fr-BE" smtClean="0"/>
              <a:pPr/>
              <a:t>19</a:t>
            </a:fld>
            <a:endParaRPr lang="fr-BE"/>
          </a:p>
        </p:txBody>
      </p:sp>
    </p:spTree>
    <p:extLst>
      <p:ext uri="{BB962C8B-B14F-4D97-AF65-F5344CB8AC3E}">
        <p14:creationId xmlns:p14="http://schemas.microsoft.com/office/powerpoint/2010/main" xmlns="" val="12985356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Autofit/>
          </a:bodyPr>
          <a:lstStyle/>
          <a:p>
            <a:pPr algn="ctr"/>
            <a:r>
              <a:rPr lang="en-US" sz="6000" dirty="0" smtClean="0"/>
              <a:t>INTRODUCTION :</a:t>
            </a:r>
            <a:endParaRPr lang="en-US" sz="6000" dirty="0"/>
          </a:p>
        </p:txBody>
      </p:sp>
      <p:sp>
        <p:nvSpPr>
          <p:cNvPr id="2" name="Espace réservé du contenu 1"/>
          <p:cNvSpPr>
            <a:spLocks noGrp="1"/>
          </p:cNvSpPr>
          <p:nvPr>
            <p:ph sz="quarter" idx="1"/>
          </p:nvPr>
        </p:nvSpPr>
        <p:spPr>
          <a:xfrm>
            <a:off x="395536" y="2101552"/>
            <a:ext cx="8370512" cy="3703712"/>
          </a:xfrm>
        </p:spPr>
        <p:txBody>
          <a:bodyPr>
            <a:noAutofit/>
          </a:bodyPr>
          <a:lstStyle/>
          <a:p>
            <a:pPr algn="just"/>
            <a:r>
              <a:rPr lang="en-US" sz="2400" dirty="0"/>
              <a:t>Aortic abnormalities are common cardiovascular </a:t>
            </a:r>
            <a:r>
              <a:rPr lang="en-US" sz="2400" dirty="0" smtClean="0"/>
              <a:t>malformations, accounting </a:t>
            </a:r>
            <a:r>
              <a:rPr lang="en-US" sz="2400" dirty="0"/>
              <a:t>for 15% to 20% of </a:t>
            </a:r>
            <a:r>
              <a:rPr lang="en-US" sz="2400" dirty="0" smtClean="0"/>
              <a:t>all congenital </a:t>
            </a:r>
            <a:r>
              <a:rPr lang="en-US" sz="2400" dirty="0"/>
              <a:t>cardiovascular </a:t>
            </a:r>
            <a:r>
              <a:rPr lang="en-US" sz="2400" dirty="0" smtClean="0"/>
              <a:t>diseases</a:t>
            </a:r>
            <a:r>
              <a:rPr lang="en-US" sz="2400" dirty="0"/>
              <a:t> </a:t>
            </a:r>
            <a:r>
              <a:rPr lang="en-US" sz="2400" dirty="0" smtClean="0"/>
              <a:t>[</a:t>
            </a:r>
            <a:r>
              <a:rPr lang="en-US" sz="2400" dirty="0" smtClean="0">
                <a:solidFill>
                  <a:schemeClr val="accent1">
                    <a:lumMod val="75000"/>
                  </a:schemeClr>
                </a:solidFill>
              </a:rPr>
              <a:t>1</a:t>
            </a:r>
            <a:r>
              <a:rPr lang="en-US" sz="2400" dirty="0" smtClean="0"/>
              <a:t>]. </a:t>
            </a:r>
          </a:p>
          <a:p>
            <a:pPr algn="just"/>
            <a:r>
              <a:rPr lang="en-US" sz="2400" dirty="0" smtClean="0"/>
              <a:t>The </a:t>
            </a:r>
            <a:r>
              <a:rPr lang="en-US" sz="2400" dirty="0"/>
              <a:t>aortic arch is one </a:t>
            </a:r>
            <a:r>
              <a:rPr lang="en-US" sz="2400" dirty="0" smtClean="0"/>
              <a:t>of this abnormalities, </a:t>
            </a:r>
            <a:r>
              <a:rPr lang="en-US" sz="2400" dirty="0"/>
              <a:t>with well known variations</a:t>
            </a:r>
            <a:r>
              <a:rPr lang="en-US" sz="2400" dirty="0" smtClean="0"/>
              <a:t>.</a:t>
            </a:r>
            <a:r>
              <a:rPr lang="en-US" sz="2400" dirty="0"/>
              <a:t> </a:t>
            </a:r>
            <a:endParaRPr lang="en-US" sz="2400" dirty="0" smtClean="0"/>
          </a:p>
          <a:p>
            <a:pPr algn="just"/>
            <a:r>
              <a:rPr lang="en-US" sz="2400" dirty="0" smtClean="0"/>
              <a:t>The </a:t>
            </a:r>
            <a:r>
              <a:rPr lang="en-US" sz="2400" dirty="0"/>
              <a:t>anomalies of branches </a:t>
            </a:r>
            <a:r>
              <a:rPr lang="en-US" sz="2400" dirty="0" smtClean="0"/>
              <a:t>arising </a:t>
            </a:r>
            <a:r>
              <a:rPr lang="en-US" sz="2400" dirty="0"/>
              <a:t>from the aortic arch result from errors in the embryologic development of the </a:t>
            </a:r>
            <a:r>
              <a:rPr lang="en-US" sz="2400" dirty="0" err="1"/>
              <a:t>branchial</a:t>
            </a:r>
            <a:r>
              <a:rPr lang="en-US" sz="2400" dirty="0"/>
              <a:t> arches, including errors of involution or migration, or abnormal persistence of vascular structures. </a:t>
            </a:r>
            <a:endParaRPr lang="en-US" sz="2400" dirty="0" smtClean="0"/>
          </a:p>
        </p:txBody>
      </p:sp>
      <p:sp>
        <p:nvSpPr>
          <p:cNvPr id="4" name="Espace réservé du pied de page 3"/>
          <p:cNvSpPr>
            <a:spLocks noGrp="1"/>
          </p:cNvSpPr>
          <p:nvPr>
            <p:ph type="ftr" sz="quarter" idx="11"/>
          </p:nvPr>
        </p:nvSpPr>
        <p:spPr>
          <a:xfrm>
            <a:off x="7215813" y="6520259"/>
            <a:ext cx="1964699" cy="365125"/>
          </a:xfrm>
        </p:spPr>
        <p:txBody>
          <a:bodyPr/>
          <a:lstStyle/>
          <a:p>
            <a:r>
              <a:rPr lang="fr-BE" dirty="0" err="1" smtClean="0">
                <a:solidFill>
                  <a:schemeClr val="accent1">
                    <a:lumMod val="50000"/>
                  </a:schemeClr>
                </a:solidFill>
              </a:rPr>
              <a:t>VARIOUS</a:t>
            </a:r>
            <a:r>
              <a:rPr lang="fr-BE" dirty="0" smtClean="0">
                <a:solidFill>
                  <a:schemeClr val="accent1">
                    <a:lumMod val="50000"/>
                  </a:schemeClr>
                </a:solidFill>
              </a:rPr>
              <a:t> : </a:t>
            </a:r>
            <a:r>
              <a:rPr lang="fr-BE" dirty="0" err="1" smtClean="0">
                <a:solidFill>
                  <a:schemeClr val="accent1">
                    <a:lumMod val="50000"/>
                  </a:schemeClr>
                </a:solidFill>
              </a:rPr>
              <a:t>VR</a:t>
            </a:r>
            <a:r>
              <a:rPr lang="fr-BE" dirty="0" smtClean="0">
                <a:solidFill>
                  <a:schemeClr val="accent1">
                    <a:lumMod val="50000"/>
                  </a:schemeClr>
                </a:solidFill>
              </a:rPr>
              <a:t> 9</a:t>
            </a:r>
            <a:endParaRPr lang="fr-BE" dirty="0">
              <a:solidFill>
                <a:schemeClr val="accent1">
                  <a:lumMod val="50000"/>
                </a:schemeClr>
              </a:solidFill>
            </a:endParaRPr>
          </a:p>
        </p:txBody>
      </p:sp>
      <p:sp>
        <p:nvSpPr>
          <p:cNvPr id="5" name="Espace réservé du numéro de diapositive 4"/>
          <p:cNvSpPr>
            <a:spLocks noGrp="1"/>
          </p:cNvSpPr>
          <p:nvPr>
            <p:ph type="sldNum" sz="quarter" idx="12"/>
          </p:nvPr>
        </p:nvSpPr>
        <p:spPr/>
        <p:txBody>
          <a:bodyPr>
            <a:normAutofit fontScale="85000" lnSpcReduction="20000"/>
          </a:bodyPr>
          <a:lstStyle/>
          <a:p>
            <a:fld id="{CF4668DC-857F-487D-BFFA-8C0CA5037977}" type="slidenum">
              <a:rPr lang="fr-BE" smtClean="0"/>
              <a:pPr/>
              <a:t>2</a:t>
            </a:fld>
            <a:endParaRPr lang="fr-BE"/>
          </a:p>
        </p:txBody>
      </p:sp>
    </p:spTree>
    <p:extLst>
      <p:ext uri="{BB962C8B-B14F-4D97-AF65-F5344CB8AC3E}">
        <p14:creationId xmlns:p14="http://schemas.microsoft.com/office/powerpoint/2010/main" xmlns="" val="2673594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28600"/>
            <a:ext cx="8370512" cy="990600"/>
          </a:xfrm>
        </p:spPr>
        <p:txBody>
          <a:bodyPr>
            <a:normAutofit fontScale="90000"/>
          </a:bodyPr>
          <a:lstStyle/>
          <a:p>
            <a:r>
              <a:rPr lang="fr-FR" dirty="0" smtClean="0"/>
              <a:t>COMMON </a:t>
            </a:r>
            <a:r>
              <a:rPr lang="fr-FR" dirty="0" err="1" smtClean="0"/>
              <a:t>TRUNK</a:t>
            </a:r>
            <a:r>
              <a:rPr lang="fr-FR" dirty="0" smtClean="0"/>
              <a:t> OF </a:t>
            </a:r>
            <a:r>
              <a:rPr lang="fr-FR" dirty="0" err="1" smtClean="0"/>
              <a:t>LCCA</a:t>
            </a:r>
            <a:r>
              <a:rPr lang="fr-FR" dirty="0" smtClean="0"/>
              <a:t> AND </a:t>
            </a:r>
            <a:r>
              <a:rPr lang="fr-FR" dirty="0" err="1" smtClean="0"/>
              <a:t>RBA</a:t>
            </a:r>
            <a:r>
              <a:rPr lang="fr-FR" dirty="0" smtClean="0"/>
              <a:t> :</a:t>
            </a:r>
            <a:endParaRPr lang="fr-FR" dirty="0"/>
          </a:p>
        </p:txBody>
      </p:sp>
      <p:pic>
        <p:nvPicPr>
          <p:cNvPr id="5" name="Espace réservé du contenu 4"/>
          <p:cNvPicPr>
            <a:picLocks noGrp="1" noChangeAspect="1"/>
          </p:cNvPicPr>
          <p:nvPr>
            <p:ph sz="quarter" idx="1"/>
          </p:nvPr>
        </p:nvPicPr>
        <p:blipFill rotWithShape="1">
          <a:blip r:embed="rId2" cstate="print">
            <a:extLst>
              <a:ext uri="{BEBA8EAE-BF5A-486C-A8C5-ECC9F3942E4B}">
                <a14:imgProps xmlns:a14="http://schemas.microsoft.com/office/drawing/2010/main" xmlns="">
                  <a14:imgLayer r:embed="rId3">
                    <a14:imgEffect>
                      <a14:brightnessContrast contrast="40000"/>
                    </a14:imgEffect>
                  </a14:imgLayer>
                </a14:imgProps>
              </a:ext>
              <a:ext uri="{28A0092B-C50C-407E-A947-70E740481C1C}">
                <a14:useLocalDpi xmlns:a14="http://schemas.microsoft.com/office/drawing/2010/main" xmlns="" val="0"/>
              </a:ext>
            </a:extLst>
          </a:blip>
          <a:srcRect l="18184" t="9759" r="4659"/>
          <a:stretch/>
        </p:blipFill>
        <p:spPr>
          <a:xfrm>
            <a:off x="395537" y="1700808"/>
            <a:ext cx="4032448" cy="353728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8" name="Image 7"/>
          <p:cNvPicPr>
            <a:picLocks noChangeAspect="1"/>
          </p:cNvPicPr>
          <p:nvPr/>
        </p:nvPicPr>
        <p:blipFill rotWithShape="1">
          <a:blip r:embed="rId4" cstate="print">
            <a:extLst>
              <a:ext uri="{BEBA8EAE-BF5A-486C-A8C5-ECC9F3942E4B}">
                <a14:imgProps xmlns:a14="http://schemas.microsoft.com/office/drawing/2010/main" xmlns="">
                  <a14:imgLayer r:embed="rId5">
                    <a14:imgEffect>
                      <a14:brightnessContrast contrast="40000"/>
                    </a14:imgEffect>
                  </a14:imgLayer>
                </a14:imgProps>
              </a:ext>
              <a:ext uri="{28A0092B-C50C-407E-A947-70E740481C1C}">
                <a14:useLocalDpi xmlns:a14="http://schemas.microsoft.com/office/drawing/2010/main" xmlns="" val="0"/>
              </a:ext>
            </a:extLst>
          </a:blip>
          <a:srcRect l="3325" t="10122" r="8492"/>
          <a:stretch/>
        </p:blipFill>
        <p:spPr>
          <a:xfrm>
            <a:off x="4644008" y="1700808"/>
            <a:ext cx="3960440" cy="346997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 name="Espace réservé du pied de page 2"/>
          <p:cNvSpPr>
            <a:spLocks noGrp="1"/>
          </p:cNvSpPr>
          <p:nvPr>
            <p:ph type="ftr" sz="quarter" idx="11"/>
          </p:nvPr>
        </p:nvSpPr>
        <p:spPr>
          <a:xfrm>
            <a:off x="7740352" y="6453337"/>
            <a:ext cx="1403648" cy="404664"/>
          </a:xfrm>
        </p:spPr>
        <p:txBody>
          <a:bodyPr/>
          <a:lstStyle/>
          <a:p>
            <a:r>
              <a:rPr lang="fr-BE" smtClean="0">
                <a:solidFill>
                  <a:schemeClr val="accent1">
                    <a:lumMod val="50000"/>
                  </a:schemeClr>
                </a:solidFill>
              </a:rPr>
              <a:t>VARIOUS : VR 9</a:t>
            </a:r>
            <a:endParaRPr lang="fr-BE">
              <a:solidFill>
                <a:schemeClr val="accent1">
                  <a:lumMod val="50000"/>
                </a:schemeClr>
              </a:solidFill>
            </a:endParaRPr>
          </a:p>
        </p:txBody>
      </p:sp>
      <p:sp>
        <p:nvSpPr>
          <p:cNvPr id="9" name="Espace réservé du contenu 2"/>
          <p:cNvSpPr txBox="1">
            <a:spLocks/>
          </p:cNvSpPr>
          <p:nvPr/>
        </p:nvSpPr>
        <p:spPr>
          <a:xfrm>
            <a:off x="179512" y="5256584"/>
            <a:ext cx="8784976" cy="1412776"/>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just">
              <a:buNone/>
            </a:pPr>
            <a:r>
              <a:rPr lang="en-US" sz="1800" b="1" u="sng" dirty="0" smtClean="0">
                <a:solidFill>
                  <a:schemeClr val="accent2"/>
                </a:solidFill>
              </a:rPr>
              <a:t>Figure. 8 :</a:t>
            </a:r>
            <a:r>
              <a:rPr lang="en-US" sz="1800" dirty="0"/>
              <a:t> </a:t>
            </a:r>
            <a:r>
              <a:rPr lang="en-US" sz="1800" dirty="0" smtClean="0"/>
              <a:t>Antero-posterior projection digital </a:t>
            </a:r>
            <a:r>
              <a:rPr lang="en-US" sz="1800" dirty="0" err="1" smtClean="0"/>
              <a:t>substraction</a:t>
            </a:r>
            <a:r>
              <a:rPr lang="en-US" sz="1800" dirty="0" smtClean="0"/>
              <a:t> aortogram </a:t>
            </a:r>
            <a:r>
              <a:rPr lang="en-US" sz="1800" dirty="0"/>
              <a:t>demonstrating </a:t>
            </a:r>
            <a:r>
              <a:rPr lang="en-US" sz="1800" dirty="0" smtClean="0"/>
              <a:t>common trunk between the left common carotid artery and the right brachiocephalic artery in two patients. </a:t>
            </a:r>
            <a:endParaRPr lang="en-US" sz="1600" dirty="0" smtClean="0"/>
          </a:p>
          <a:p>
            <a:pPr marL="0" indent="0" algn="just">
              <a:buNone/>
            </a:pPr>
            <a:r>
              <a:rPr lang="fr-FR" sz="1400" dirty="0" err="1" smtClean="0"/>
              <a:t>Arcus</a:t>
            </a:r>
            <a:r>
              <a:rPr lang="fr-FR" sz="1400" dirty="0" smtClean="0"/>
              <a:t> </a:t>
            </a:r>
            <a:r>
              <a:rPr lang="fr-FR" sz="1400" dirty="0" err="1" smtClean="0"/>
              <a:t>Ao</a:t>
            </a:r>
            <a:r>
              <a:rPr lang="fr-FR" sz="1400" dirty="0" smtClean="0"/>
              <a:t> : </a:t>
            </a:r>
            <a:r>
              <a:rPr lang="fr-FR" sz="1400" dirty="0" err="1" smtClean="0"/>
              <a:t>Aortic</a:t>
            </a:r>
            <a:r>
              <a:rPr lang="fr-FR" sz="1400" dirty="0" smtClean="0"/>
              <a:t> </a:t>
            </a:r>
            <a:r>
              <a:rPr lang="fr-FR" sz="1400" dirty="0" err="1" smtClean="0"/>
              <a:t>arch</a:t>
            </a:r>
            <a:r>
              <a:rPr lang="fr-FR" sz="1400" dirty="0" smtClean="0"/>
              <a:t>, </a:t>
            </a:r>
            <a:r>
              <a:rPr lang="fr-FR" sz="1400" dirty="0" err="1" smtClean="0"/>
              <a:t>LCCA</a:t>
            </a:r>
            <a:r>
              <a:rPr lang="fr-FR" sz="1400" dirty="0" smtClean="0"/>
              <a:t> : </a:t>
            </a:r>
            <a:r>
              <a:rPr lang="fr-FR" sz="1400" dirty="0" err="1" smtClean="0"/>
              <a:t>left</a:t>
            </a:r>
            <a:r>
              <a:rPr lang="fr-FR" sz="1400" dirty="0" smtClean="0"/>
              <a:t> </a:t>
            </a:r>
            <a:r>
              <a:rPr lang="fr-FR" sz="1400" dirty="0" err="1" smtClean="0"/>
              <a:t>common</a:t>
            </a:r>
            <a:r>
              <a:rPr lang="fr-FR" sz="1400" dirty="0" smtClean="0"/>
              <a:t> </a:t>
            </a:r>
            <a:r>
              <a:rPr lang="fr-FR" sz="1400" dirty="0" err="1" smtClean="0"/>
              <a:t>carotid</a:t>
            </a:r>
            <a:r>
              <a:rPr lang="fr-FR" sz="1400" dirty="0" smtClean="0"/>
              <a:t> </a:t>
            </a:r>
            <a:r>
              <a:rPr lang="fr-FR" sz="1400" dirty="0" err="1" smtClean="0"/>
              <a:t>artery</a:t>
            </a:r>
            <a:r>
              <a:rPr lang="fr-FR" sz="1400" dirty="0" smtClean="0"/>
              <a:t>, </a:t>
            </a:r>
            <a:r>
              <a:rPr lang="fr-FR" sz="1400" dirty="0" err="1" smtClean="0"/>
              <a:t>LSCA</a:t>
            </a:r>
            <a:r>
              <a:rPr lang="fr-FR" sz="1400" dirty="0" smtClean="0"/>
              <a:t> : </a:t>
            </a:r>
            <a:r>
              <a:rPr lang="fr-FR" sz="1400" dirty="0" err="1" smtClean="0"/>
              <a:t>left</a:t>
            </a:r>
            <a:r>
              <a:rPr lang="fr-FR" sz="1400" dirty="0" smtClean="0"/>
              <a:t> subclavian </a:t>
            </a:r>
            <a:r>
              <a:rPr lang="fr-FR" sz="1400" dirty="0" err="1" smtClean="0"/>
              <a:t>artery</a:t>
            </a:r>
            <a:r>
              <a:rPr lang="fr-FR" sz="1400" dirty="0" smtClean="0"/>
              <a:t>, </a:t>
            </a:r>
            <a:r>
              <a:rPr lang="fr-FR" sz="1400" dirty="0" err="1" smtClean="0"/>
              <a:t>RCCA</a:t>
            </a:r>
            <a:r>
              <a:rPr lang="fr-FR" sz="1400" dirty="0" smtClean="0"/>
              <a:t> : right </a:t>
            </a:r>
            <a:r>
              <a:rPr lang="fr-FR" sz="1400" dirty="0" err="1" smtClean="0"/>
              <a:t>cammon</a:t>
            </a:r>
            <a:r>
              <a:rPr lang="fr-FR" sz="1400" dirty="0" smtClean="0"/>
              <a:t> </a:t>
            </a:r>
            <a:r>
              <a:rPr lang="fr-FR" sz="1400" dirty="0" err="1" smtClean="0"/>
              <a:t>carotid</a:t>
            </a:r>
            <a:r>
              <a:rPr lang="fr-FR" sz="1400" dirty="0" smtClean="0"/>
              <a:t> </a:t>
            </a:r>
            <a:r>
              <a:rPr lang="fr-FR" sz="1400" dirty="0" err="1" smtClean="0"/>
              <a:t>artery</a:t>
            </a:r>
            <a:r>
              <a:rPr lang="fr-FR" sz="1400" dirty="0" smtClean="0"/>
              <a:t>, </a:t>
            </a:r>
            <a:r>
              <a:rPr lang="fr-FR" sz="1400" dirty="0" err="1" smtClean="0"/>
              <a:t>RSCA</a:t>
            </a:r>
            <a:r>
              <a:rPr lang="fr-FR" sz="1400" dirty="0" smtClean="0"/>
              <a:t> : right subclavian </a:t>
            </a:r>
            <a:r>
              <a:rPr lang="fr-FR" sz="1400" dirty="0" err="1" smtClean="0"/>
              <a:t>artery</a:t>
            </a:r>
            <a:r>
              <a:rPr lang="fr-FR" sz="1400" dirty="0" smtClean="0"/>
              <a:t>, </a:t>
            </a:r>
            <a:r>
              <a:rPr lang="fr-FR" sz="1400" dirty="0" err="1" smtClean="0"/>
              <a:t>Trunc</a:t>
            </a:r>
            <a:r>
              <a:rPr lang="fr-FR" sz="1400" dirty="0" smtClean="0"/>
              <a:t> </a:t>
            </a:r>
            <a:r>
              <a:rPr lang="fr-FR" sz="1400" dirty="0" err="1" smtClean="0"/>
              <a:t>bic</a:t>
            </a:r>
            <a:r>
              <a:rPr lang="fr-FR" sz="1400" dirty="0" smtClean="0"/>
              <a:t> : truncus bicaroticus.</a:t>
            </a:r>
            <a:endParaRPr lang="fr-FR" sz="1400" dirty="0"/>
          </a:p>
        </p:txBody>
      </p:sp>
      <p:sp>
        <p:nvSpPr>
          <p:cNvPr id="11" name="ZoneTexte 10"/>
          <p:cNvSpPr txBox="1"/>
          <p:nvPr/>
        </p:nvSpPr>
        <p:spPr>
          <a:xfrm>
            <a:off x="1115616" y="2204864"/>
            <a:ext cx="1008112" cy="307777"/>
          </a:xfrm>
          <a:prstGeom prst="rect">
            <a:avLst/>
          </a:prstGeom>
          <a:noFill/>
        </p:spPr>
        <p:txBody>
          <a:bodyPr wrap="square" rtlCol="0">
            <a:spAutoFit/>
          </a:bodyPr>
          <a:lstStyle/>
          <a:p>
            <a:pPr algn="ctr"/>
            <a:r>
              <a:rPr lang="fr-FR" sz="1400" b="1" dirty="0" err="1" smtClean="0"/>
              <a:t>LCCA</a:t>
            </a:r>
            <a:endParaRPr lang="fr-FR" sz="1400" b="1" dirty="0"/>
          </a:p>
        </p:txBody>
      </p:sp>
      <p:sp>
        <p:nvSpPr>
          <p:cNvPr id="12" name="ZoneTexte 11"/>
          <p:cNvSpPr txBox="1"/>
          <p:nvPr/>
        </p:nvSpPr>
        <p:spPr>
          <a:xfrm>
            <a:off x="2411760" y="4509120"/>
            <a:ext cx="1008112" cy="307777"/>
          </a:xfrm>
          <a:prstGeom prst="rect">
            <a:avLst/>
          </a:prstGeom>
          <a:noFill/>
        </p:spPr>
        <p:txBody>
          <a:bodyPr wrap="square" rtlCol="0">
            <a:spAutoFit/>
          </a:bodyPr>
          <a:lstStyle/>
          <a:p>
            <a:pPr algn="ctr"/>
            <a:r>
              <a:rPr lang="fr-FR" sz="1400" b="1" dirty="0" err="1" smtClean="0">
                <a:solidFill>
                  <a:schemeClr val="bg1"/>
                </a:solidFill>
              </a:rPr>
              <a:t>Arcus</a:t>
            </a:r>
            <a:r>
              <a:rPr lang="fr-FR" sz="1400" b="1" dirty="0" smtClean="0">
                <a:solidFill>
                  <a:schemeClr val="bg1"/>
                </a:solidFill>
              </a:rPr>
              <a:t> </a:t>
            </a:r>
            <a:r>
              <a:rPr lang="fr-FR" sz="1400" b="1" dirty="0" err="1" smtClean="0">
                <a:solidFill>
                  <a:schemeClr val="bg1"/>
                </a:solidFill>
              </a:rPr>
              <a:t>Ao</a:t>
            </a:r>
            <a:endParaRPr lang="fr-FR" sz="1400" b="1" dirty="0">
              <a:solidFill>
                <a:schemeClr val="bg1"/>
              </a:solidFill>
            </a:endParaRPr>
          </a:p>
        </p:txBody>
      </p:sp>
      <p:sp>
        <p:nvSpPr>
          <p:cNvPr id="13" name="ZoneTexte 12"/>
          <p:cNvSpPr txBox="1"/>
          <p:nvPr/>
        </p:nvSpPr>
        <p:spPr>
          <a:xfrm>
            <a:off x="3203848" y="2247187"/>
            <a:ext cx="1008112" cy="307777"/>
          </a:xfrm>
          <a:prstGeom prst="rect">
            <a:avLst/>
          </a:prstGeom>
          <a:noFill/>
        </p:spPr>
        <p:txBody>
          <a:bodyPr wrap="square" rtlCol="0">
            <a:spAutoFit/>
          </a:bodyPr>
          <a:lstStyle/>
          <a:p>
            <a:pPr algn="ctr"/>
            <a:r>
              <a:rPr lang="fr-FR" sz="1400" b="1" dirty="0" err="1"/>
              <a:t>R</a:t>
            </a:r>
            <a:r>
              <a:rPr lang="fr-FR" sz="1400" b="1" dirty="0" err="1" smtClean="0"/>
              <a:t>CCA</a:t>
            </a:r>
            <a:endParaRPr lang="fr-FR" sz="1400" b="1" dirty="0"/>
          </a:p>
        </p:txBody>
      </p:sp>
      <p:sp>
        <p:nvSpPr>
          <p:cNvPr id="14" name="ZoneTexte 13"/>
          <p:cNvSpPr txBox="1"/>
          <p:nvPr/>
        </p:nvSpPr>
        <p:spPr>
          <a:xfrm>
            <a:off x="4932040" y="2209864"/>
            <a:ext cx="1008112" cy="307777"/>
          </a:xfrm>
          <a:prstGeom prst="rect">
            <a:avLst/>
          </a:prstGeom>
          <a:noFill/>
        </p:spPr>
        <p:txBody>
          <a:bodyPr wrap="square" rtlCol="0">
            <a:spAutoFit/>
          </a:bodyPr>
          <a:lstStyle/>
          <a:p>
            <a:pPr algn="ctr"/>
            <a:r>
              <a:rPr lang="fr-FR" sz="1400" b="1" dirty="0" err="1" smtClean="0"/>
              <a:t>LCCA</a:t>
            </a:r>
            <a:endParaRPr lang="fr-FR" sz="1400" b="1" dirty="0"/>
          </a:p>
        </p:txBody>
      </p:sp>
      <p:sp>
        <p:nvSpPr>
          <p:cNvPr id="15" name="ZoneTexte 14"/>
          <p:cNvSpPr txBox="1"/>
          <p:nvPr/>
        </p:nvSpPr>
        <p:spPr>
          <a:xfrm>
            <a:off x="6876256" y="1897087"/>
            <a:ext cx="1008112" cy="307777"/>
          </a:xfrm>
          <a:prstGeom prst="rect">
            <a:avLst/>
          </a:prstGeom>
          <a:noFill/>
        </p:spPr>
        <p:txBody>
          <a:bodyPr wrap="square" rtlCol="0">
            <a:spAutoFit/>
          </a:bodyPr>
          <a:lstStyle/>
          <a:p>
            <a:pPr algn="ctr"/>
            <a:r>
              <a:rPr lang="fr-FR" sz="1400" b="1" dirty="0" err="1"/>
              <a:t>R</a:t>
            </a:r>
            <a:r>
              <a:rPr lang="fr-FR" sz="1400" b="1" dirty="0" err="1" smtClean="0"/>
              <a:t>CCA</a:t>
            </a:r>
            <a:endParaRPr lang="fr-FR" sz="1400" b="1" dirty="0"/>
          </a:p>
        </p:txBody>
      </p:sp>
      <p:sp>
        <p:nvSpPr>
          <p:cNvPr id="16" name="ZoneTexte 15"/>
          <p:cNvSpPr txBox="1"/>
          <p:nvPr/>
        </p:nvSpPr>
        <p:spPr>
          <a:xfrm>
            <a:off x="611560" y="3281906"/>
            <a:ext cx="1008112" cy="307777"/>
          </a:xfrm>
          <a:prstGeom prst="rect">
            <a:avLst/>
          </a:prstGeom>
          <a:noFill/>
        </p:spPr>
        <p:txBody>
          <a:bodyPr wrap="square" rtlCol="0">
            <a:spAutoFit/>
          </a:bodyPr>
          <a:lstStyle/>
          <a:p>
            <a:pPr algn="ctr"/>
            <a:r>
              <a:rPr lang="fr-FR" sz="1400" b="1" dirty="0" err="1" smtClean="0"/>
              <a:t>LSCA</a:t>
            </a:r>
            <a:endParaRPr lang="fr-FR" sz="1400" b="1" dirty="0"/>
          </a:p>
        </p:txBody>
      </p:sp>
      <p:sp>
        <p:nvSpPr>
          <p:cNvPr id="17" name="ZoneTexte 16"/>
          <p:cNvSpPr txBox="1"/>
          <p:nvPr/>
        </p:nvSpPr>
        <p:spPr>
          <a:xfrm>
            <a:off x="4932040" y="3589683"/>
            <a:ext cx="1008112" cy="307777"/>
          </a:xfrm>
          <a:prstGeom prst="rect">
            <a:avLst/>
          </a:prstGeom>
          <a:noFill/>
        </p:spPr>
        <p:txBody>
          <a:bodyPr wrap="square" rtlCol="0">
            <a:spAutoFit/>
          </a:bodyPr>
          <a:lstStyle/>
          <a:p>
            <a:pPr algn="ctr"/>
            <a:r>
              <a:rPr lang="fr-FR" sz="1400" b="1" dirty="0" err="1" smtClean="0"/>
              <a:t>LSCA</a:t>
            </a:r>
            <a:endParaRPr lang="fr-FR" sz="1400" b="1" dirty="0"/>
          </a:p>
        </p:txBody>
      </p:sp>
      <p:sp>
        <p:nvSpPr>
          <p:cNvPr id="18" name="ZoneTexte 17"/>
          <p:cNvSpPr txBox="1"/>
          <p:nvPr/>
        </p:nvSpPr>
        <p:spPr>
          <a:xfrm>
            <a:off x="3302225" y="3128017"/>
            <a:ext cx="1008112" cy="307777"/>
          </a:xfrm>
          <a:prstGeom prst="rect">
            <a:avLst/>
          </a:prstGeom>
          <a:noFill/>
        </p:spPr>
        <p:txBody>
          <a:bodyPr wrap="square" rtlCol="0">
            <a:spAutoFit/>
          </a:bodyPr>
          <a:lstStyle/>
          <a:p>
            <a:pPr algn="ctr"/>
            <a:r>
              <a:rPr lang="fr-FR" sz="1400" b="1" dirty="0" err="1" smtClean="0"/>
              <a:t>RSCA</a:t>
            </a:r>
            <a:endParaRPr lang="fr-FR" sz="1400" b="1" dirty="0"/>
          </a:p>
        </p:txBody>
      </p:sp>
      <p:sp>
        <p:nvSpPr>
          <p:cNvPr id="19" name="ZoneTexte 18"/>
          <p:cNvSpPr txBox="1"/>
          <p:nvPr/>
        </p:nvSpPr>
        <p:spPr>
          <a:xfrm>
            <a:off x="7580109" y="3589682"/>
            <a:ext cx="1008112" cy="307777"/>
          </a:xfrm>
          <a:prstGeom prst="rect">
            <a:avLst/>
          </a:prstGeom>
          <a:noFill/>
        </p:spPr>
        <p:txBody>
          <a:bodyPr wrap="square" rtlCol="0">
            <a:spAutoFit/>
          </a:bodyPr>
          <a:lstStyle/>
          <a:p>
            <a:pPr algn="ctr"/>
            <a:r>
              <a:rPr lang="fr-FR" sz="1400" b="1" dirty="0" err="1" smtClean="0"/>
              <a:t>RSCA</a:t>
            </a:r>
            <a:endParaRPr lang="fr-FR" sz="1400" b="1" dirty="0"/>
          </a:p>
        </p:txBody>
      </p:sp>
      <p:sp>
        <p:nvSpPr>
          <p:cNvPr id="20" name="ZoneTexte 19"/>
          <p:cNvSpPr txBox="1"/>
          <p:nvPr/>
        </p:nvSpPr>
        <p:spPr>
          <a:xfrm>
            <a:off x="6819461" y="4661519"/>
            <a:ext cx="1008112" cy="307777"/>
          </a:xfrm>
          <a:prstGeom prst="rect">
            <a:avLst/>
          </a:prstGeom>
          <a:noFill/>
        </p:spPr>
        <p:txBody>
          <a:bodyPr wrap="square" rtlCol="0">
            <a:spAutoFit/>
          </a:bodyPr>
          <a:lstStyle/>
          <a:p>
            <a:pPr algn="ctr"/>
            <a:r>
              <a:rPr lang="fr-FR" sz="1400" b="1" dirty="0" err="1" smtClean="0">
                <a:solidFill>
                  <a:schemeClr val="bg1"/>
                </a:solidFill>
              </a:rPr>
              <a:t>Arcus</a:t>
            </a:r>
            <a:r>
              <a:rPr lang="fr-FR" sz="1400" b="1" dirty="0" smtClean="0">
                <a:solidFill>
                  <a:schemeClr val="bg1"/>
                </a:solidFill>
              </a:rPr>
              <a:t> </a:t>
            </a:r>
            <a:r>
              <a:rPr lang="fr-FR" sz="1400" b="1" dirty="0" err="1" smtClean="0">
                <a:solidFill>
                  <a:schemeClr val="bg1"/>
                </a:solidFill>
              </a:rPr>
              <a:t>Ao</a:t>
            </a:r>
            <a:endParaRPr lang="fr-FR" sz="1400" b="1" dirty="0">
              <a:solidFill>
                <a:schemeClr val="bg1"/>
              </a:solidFill>
            </a:endParaRPr>
          </a:p>
        </p:txBody>
      </p:sp>
      <p:sp>
        <p:nvSpPr>
          <p:cNvPr id="4" name="Espace réservé du numéro de diapositive 3"/>
          <p:cNvSpPr>
            <a:spLocks noGrp="1"/>
          </p:cNvSpPr>
          <p:nvPr>
            <p:ph type="sldNum" sz="quarter" idx="12"/>
          </p:nvPr>
        </p:nvSpPr>
        <p:spPr/>
        <p:txBody>
          <a:bodyPr>
            <a:normAutofit fontScale="85000" lnSpcReduction="20000"/>
          </a:bodyPr>
          <a:lstStyle/>
          <a:p>
            <a:fld id="{CF4668DC-857F-487D-BFFA-8C0CA5037977}" type="slidenum">
              <a:rPr lang="fr-BE" smtClean="0"/>
              <a:pPr/>
              <a:t>20</a:t>
            </a:fld>
            <a:endParaRPr lang="fr-BE"/>
          </a:p>
        </p:txBody>
      </p:sp>
    </p:spTree>
    <p:extLst>
      <p:ext uri="{BB962C8B-B14F-4D97-AF65-F5344CB8AC3E}">
        <p14:creationId xmlns:p14="http://schemas.microsoft.com/office/powerpoint/2010/main" xmlns="" val="6384791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28600"/>
            <a:ext cx="8370512" cy="990600"/>
          </a:xfrm>
        </p:spPr>
        <p:txBody>
          <a:bodyPr>
            <a:normAutofit fontScale="90000"/>
          </a:bodyPr>
          <a:lstStyle/>
          <a:p>
            <a:r>
              <a:rPr lang="fr-FR" dirty="0" smtClean="0"/>
              <a:t>COMMON </a:t>
            </a:r>
            <a:r>
              <a:rPr lang="fr-FR" dirty="0" err="1" smtClean="0"/>
              <a:t>TRUNK</a:t>
            </a:r>
            <a:r>
              <a:rPr lang="fr-FR" dirty="0" smtClean="0"/>
              <a:t> OF </a:t>
            </a:r>
            <a:r>
              <a:rPr lang="fr-FR" dirty="0" err="1" smtClean="0"/>
              <a:t>LCCA</a:t>
            </a:r>
            <a:r>
              <a:rPr lang="fr-FR" dirty="0" smtClean="0"/>
              <a:t> AND </a:t>
            </a:r>
            <a:r>
              <a:rPr lang="fr-FR" dirty="0" err="1" smtClean="0"/>
              <a:t>RBA</a:t>
            </a:r>
            <a:r>
              <a:rPr lang="fr-FR" dirty="0" smtClean="0"/>
              <a:t> :</a:t>
            </a:r>
            <a:endParaRPr lang="fr-FR" dirty="0"/>
          </a:p>
        </p:txBody>
      </p:sp>
      <p:pic>
        <p:nvPicPr>
          <p:cNvPr id="4" name="Espace réservé du contenu 3"/>
          <p:cNvPicPr>
            <a:picLocks noGrp="1" noChangeAspect="1"/>
          </p:cNvPicPr>
          <p:nvPr>
            <p:ph sz="quarter" idx="1"/>
          </p:nvPr>
        </p:nvPicPr>
        <p:blipFill rotWithShape="1">
          <a:blip r:embed="rId2" cstate="print">
            <a:extLst>
              <a:ext uri="{BEBA8EAE-BF5A-486C-A8C5-ECC9F3942E4B}">
                <a14:imgProps xmlns:a14="http://schemas.microsoft.com/office/drawing/2010/main" xmlns="">
                  <a14:imgLayer r:embed="rId3">
                    <a14:imgEffect>
                      <a14:brightnessContrast bright="-20000" contrast="40000"/>
                    </a14:imgEffect>
                  </a14:imgLayer>
                </a14:imgProps>
              </a:ext>
              <a:ext uri="{28A0092B-C50C-407E-A947-70E740481C1C}">
                <a14:useLocalDpi xmlns:a14="http://schemas.microsoft.com/office/drawing/2010/main" xmlns="" val="0"/>
              </a:ext>
            </a:extLst>
          </a:blip>
          <a:srcRect l="9926" t="7371" r="8169"/>
          <a:stretch/>
        </p:blipFill>
        <p:spPr>
          <a:xfrm>
            <a:off x="755576" y="1880828"/>
            <a:ext cx="3620278" cy="315662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Image 5"/>
          <p:cNvPicPr>
            <a:picLocks noChangeAspect="1"/>
          </p:cNvPicPr>
          <p:nvPr/>
        </p:nvPicPr>
        <p:blipFill rotWithShape="1">
          <a:blip r:embed="rId4" cstate="print">
            <a:extLst>
              <a:ext uri="{BEBA8EAE-BF5A-486C-A8C5-ECC9F3942E4B}">
                <a14:imgProps xmlns:a14="http://schemas.microsoft.com/office/drawing/2010/main" xmlns="">
                  <a14:imgLayer r:embed="rId5">
                    <a14:imgEffect>
                      <a14:brightnessContrast contrast="40000"/>
                    </a14:imgEffect>
                  </a14:imgLayer>
                </a14:imgProps>
              </a:ext>
              <a:ext uri="{28A0092B-C50C-407E-A947-70E740481C1C}">
                <a14:useLocalDpi xmlns:a14="http://schemas.microsoft.com/office/drawing/2010/main" xmlns="" val="0"/>
              </a:ext>
            </a:extLst>
          </a:blip>
          <a:srcRect l="15388" t="10791" r="7855"/>
          <a:stretch/>
        </p:blipFill>
        <p:spPr>
          <a:xfrm>
            <a:off x="4932040" y="1933465"/>
            <a:ext cx="3564396" cy="315023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 name="Espace réservé du pied de page 2"/>
          <p:cNvSpPr>
            <a:spLocks noGrp="1"/>
          </p:cNvSpPr>
          <p:nvPr>
            <p:ph type="ftr" sz="quarter" idx="11"/>
          </p:nvPr>
        </p:nvSpPr>
        <p:spPr>
          <a:xfrm>
            <a:off x="7596336" y="6525344"/>
            <a:ext cx="1569368" cy="332656"/>
          </a:xfrm>
        </p:spPr>
        <p:txBody>
          <a:bodyPr/>
          <a:lstStyle/>
          <a:p>
            <a:r>
              <a:rPr lang="fr-BE" dirty="0" err="1" smtClean="0">
                <a:solidFill>
                  <a:schemeClr val="accent1">
                    <a:lumMod val="50000"/>
                  </a:schemeClr>
                </a:solidFill>
              </a:rPr>
              <a:t>VARIOUS</a:t>
            </a:r>
            <a:r>
              <a:rPr lang="fr-BE" dirty="0" smtClean="0">
                <a:solidFill>
                  <a:schemeClr val="accent1">
                    <a:lumMod val="50000"/>
                  </a:schemeClr>
                </a:solidFill>
              </a:rPr>
              <a:t> : </a:t>
            </a:r>
            <a:r>
              <a:rPr lang="fr-BE" dirty="0" err="1" smtClean="0">
                <a:solidFill>
                  <a:schemeClr val="accent1">
                    <a:lumMod val="50000"/>
                  </a:schemeClr>
                </a:solidFill>
              </a:rPr>
              <a:t>VR</a:t>
            </a:r>
            <a:r>
              <a:rPr lang="fr-BE" dirty="0" smtClean="0">
                <a:solidFill>
                  <a:schemeClr val="accent1">
                    <a:lumMod val="50000"/>
                  </a:schemeClr>
                </a:solidFill>
              </a:rPr>
              <a:t> 9</a:t>
            </a:r>
            <a:endParaRPr lang="fr-BE" dirty="0">
              <a:solidFill>
                <a:schemeClr val="accent1">
                  <a:lumMod val="50000"/>
                </a:schemeClr>
              </a:solidFill>
            </a:endParaRPr>
          </a:p>
        </p:txBody>
      </p:sp>
      <p:sp>
        <p:nvSpPr>
          <p:cNvPr id="8" name="Espace réservé du contenu 2"/>
          <p:cNvSpPr txBox="1">
            <a:spLocks/>
          </p:cNvSpPr>
          <p:nvPr/>
        </p:nvSpPr>
        <p:spPr>
          <a:xfrm>
            <a:off x="179512" y="5400600"/>
            <a:ext cx="8784976" cy="980728"/>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just">
              <a:buNone/>
            </a:pPr>
            <a:r>
              <a:rPr lang="en-US" sz="1800" b="1" u="sng" dirty="0" smtClean="0">
                <a:solidFill>
                  <a:schemeClr val="accent2"/>
                </a:solidFill>
              </a:rPr>
              <a:t>Figure. 9 :</a:t>
            </a:r>
            <a:r>
              <a:rPr lang="en-US" sz="1800" dirty="0"/>
              <a:t> </a:t>
            </a:r>
            <a:r>
              <a:rPr lang="en-US" sz="1800" dirty="0" smtClean="0"/>
              <a:t>Antero-posterior projection digital </a:t>
            </a:r>
            <a:r>
              <a:rPr lang="en-US" sz="1800" dirty="0" err="1" smtClean="0"/>
              <a:t>substraction</a:t>
            </a:r>
            <a:r>
              <a:rPr lang="en-US" sz="1800" dirty="0" smtClean="0"/>
              <a:t> aortogram </a:t>
            </a:r>
            <a:r>
              <a:rPr lang="en-US" sz="1800" dirty="0"/>
              <a:t>demonstrating </a:t>
            </a:r>
            <a:r>
              <a:rPr lang="en-US" sz="1800" dirty="0" smtClean="0"/>
              <a:t>common trunk between the left common carotid artery and the right brachiocephalic artery in two patients. </a:t>
            </a:r>
            <a:endParaRPr lang="en-US" sz="1600" dirty="0" smtClean="0"/>
          </a:p>
        </p:txBody>
      </p:sp>
      <p:sp>
        <p:nvSpPr>
          <p:cNvPr id="5" name="Espace réservé du numéro de diapositive 4"/>
          <p:cNvSpPr>
            <a:spLocks noGrp="1"/>
          </p:cNvSpPr>
          <p:nvPr>
            <p:ph type="sldNum" sz="quarter" idx="12"/>
          </p:nvPr>
        </p:nvSpPr>
        <p:spPr/>
        <p:txBody>
          <a:bodyPr>
            <a:normAutofit fontScale="85000" lnSpcReduction="20000"/>
          </a:bodyPr>
          <a:lstStyle/>
          <a:p>
            <a:fld id="{CF4668DC-857F-487D-BFFA-8C0CA5037977}" type="slidenum">
              <a:rPr lang="fr-BE" smtClean="0"/>
              <a:pPr/>
              <a:t>21</a:t>
            </a:fld>
            <a:endParaRPr lang="fr-BE"/>
          </a:p>
        </p:txBody>
      </p:sp>
    </p:spTree>
    <p:extLst>
      <p:ext uri="{BB962C8B-B14F-4D97-AF65-F5344CB8AC3E}">
        <p14:creationId xmlns:p14="http://schemas.microsoft.com/office/powerpoint/2010/main" xmlns="" val="28286127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sz="quarter" idx="1"/>
          </p:nvPr>
        </p:nvPicPr>
        <p:blipFill>
          <a:blip r:embed="rId2" cstate="print">
            <a:extLst>
              <a:ext uri="{BEBA8EAE-BF5A-486C-A8C5-ECC9F3942E4B}">
                <a14:imgProps xmlns:a14="http://schemas.microsoft.com/office/drawing/2010/main" xmlns="">
                  <a14:imgLayer r:embed="rId3">
                    <a14:imgEffect>
                      <a14:sharpenSoften amount="-49000"/>
                    </a14:imgEffect>
                    <a14:imgEffect>
                      <a14:brightnessContrast bright="-24000" contrast="67000"/>
                    </a14:imgEffect>
                  </a14:imgLayer>
                </a14:imgProps>
              </a:ext>
              <a:ext uri="{28A0092B-C50C-407E-A947-70E740481C1C}">
                <a14:useLocalDpi xmlns:a14="http://schemas.microsoft.com/office/drawing/2010/main" xmlns="" val="0"/>
              </a:ext>
            </a:extLst>
          </a:blip>
          <a:stretch>
            <a:fillRect/>
          </a:stretch>
        </p:blipFill>
        <p:spPr>
          <a:xfrm>
            <a:off x="2123728" y="1894897"/>
            <a:ext cx="4146790" cy="311009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 name="Espace réservé du pied de page 2"/>
          <p:cNvSpPr>
            <a:spLocks noGrp="1"/>
          </p:cNvSpPr>
          <p:nvPr>
            <p:ph type="ftr" sz="quarter" idx="11"/>
          </p:nvPr>
        </p:nvSpPr>
        <p:spPr>
          <a:xfrm>
            <a:off x="7689033" y="6491875"/>
            <a:ext cx="1440160" cy="360040"/>
          </a:xfrm>
        </p:spPr>
        <p:txBody>
          <a:bodyPr/>
          <a:lstStyle/>
          <a:p>
            <a:r>
              <a:rPr lang="fr-BE" dirty="0" err="1" smtClean="0">
                <a:solidFill>
                  <a:srgbClr val="94B6D2">
                    <a:lumMod val="50000"/>
                  </a:srgbClr>
                </a:solidFill>
              </a:rPr>
              <a:t>VARIOUS</a:t>
            </a:r>
            <a:r>
              <a:rPr lang="fr-BE" dirty="0" smtClean="0">
                <a:solidFill>
                  <a:srgbClr val="94B6D2">
                    <a:lumMod val="50000"/>
                  </a:srgbClr>
                </a:solidFill>
              </a:rPr>
              <a:t> : </a:t>
            </a:r>
            <a:r>
              <a:rPr lang="fr-BE" dirty="0" err="1" smtClean="0">
                <a:solidFill>
                  <a:srgbClr val="94B6D2">
                    <a:lumMod val="50000"/>
                  </a:srgbClr>
                </a:solidFill>
              </a:rPr>
              <a:t>VR</a:t>
            </a:r>
            <a:r>
              <a:rPr lang="fr-BE" dirty="0" smtClean="0">
                <a:solidFill>
                  <a:srgbClr val="94B6D2">
                    <a:lumMod val="50000"/>
                  </a:srgbClr>
                </a:solidFill>
              </a:rPr>
              <a:t> 9</a:t>
            </a:r>
            <a:endParaRPr lang="fr-BE" dirty="0">
              <a:solidFill>
                <a:srgbClr val="94B6D2">
                  <a:lumMod val="50000"/>
                </a:srgbClr>
              </a:solidFill>
            </a:endParaRPr>
          </a:p>
        </p:txBody>
      </p:sp>
      <p:sp>
        <p:nvSpPr>
          <p:cNvPr id="6" name="Espace réservé du contenu 2"/>
          <p:cNvSpPr txBox="1">
            <a:spLocks/>
          </p:cNvSpPr>
          <p:nvPr/>
        </p:nvSpPr>
        <p:spPr>
          <a:xfrm>
            <a:off x="179512" y="5445224"/>
            <a:ext cx="8784976" cy="1412776"/>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just">
              <a:buClr>
                <a:srgbClr val="DD8047"/>
              </a:buClr>
              <a:buNone/>
            </a:pPr>
            <a:r>
              <a:rPr lang="en-US" sz="1800" b="1" u="sng" dirty="0" smtClean="0">
                <a:solidFill>
                  <a:srgbClr val="DD8047"/>
                </a:solidFill>
              </a:rPr>
              <a:t>Figure. 10 :</a:t>
            </a:r>
            <a:r>
              <a:rPr lang="en-US" sz="1800" dirty="0">
                <a:solidFill>
                  <a:prstClr val="black"/>
                </a:solidFill>
              </a:rPr>
              <a:t> </a:t>
            </a:r>
            <a:r>
              <a:rPr lang="en-US" sz="1800" dirty="0" smtClean="0">
                <a:solidFill>
                  <a:prstClr val="black"/>
                </a:solidFill>
              </a:rPr>
              <a:t>Antero-posterior projection digital </a:t>
            </a:r>
            <a:r>
              <a:rPr lang="en-US" sz="1800" dirty="0" err="1" smtClean="0">
                <a:solidFill>
                  <a:prstClr val="black"/>
                </a:solidFill>
              </a:rPr>
              <a:t>substraction</a:t>
            </a:r>
            <a:r>
              <a:rPr lang="en-US" sz="1800" dirty="0" smtClean="0">
                <a:solidFill>
                  <a:prstClr val="black"/>
                </a:solidFill>
              </a:rPr>
              <a:t> aortogram demonstrating a </a:t>
            </a:r>
            <a:r>
              <a:rPr lang="en-US" sz="1800" dirty="0">
                <a:solidFill>
                  <a:prstClr val="black"/>
                </a:solidFill>
              </a:rPr>
              <a:t>truncus </a:t>
            </a:r>
            <a:r>
              <a:rPr lang="en-US" sz="1800" dirty="0" smtClean="0">
                <a:solidFill>
                  <a:prstClr val="black"/>
                </a:solidFill>
              </a:rPr>
              <a:t>bicaroticus </a:t>
            </a:r>
            <a:r>
              <a:rPr lang="en-US" sz="1600" dirty="0" smtClean="0">
                <a:solidFill>
                  <a:prstClr val="black"/>
                </a:solidFill>
              </a:rPr>
              <a:t>associated </a:t>
            </a:r>
            <a:r>
              <a:rPr lang="en-US" sz="1600" dirty="0">
                <a:solidFill>
                  <a:prstClr val="black"/>
                </a:solidFill>
              </a:rPr>
              <a:t>to an </a:t>
            </a:r>
            <a:r>
              <a:rPr lang="en-US" sz="1600" dirty="0" err="1">
                <a:solidFill>
                  <a:prstClr val="black"/>
                </a:solidFill>
              </a:rPr>
              <a:t>ARSA</a:t>
            </a:r>
            <a:r>
              <a:rPr lang="en-US" sz="1600" dirty="0">
                <a:solidFill>
                  <a:prstClr val="black"/>
                </a:solidFill>
              </a:rPr>
              <a:t> </a:t>
            </a:r>
            <a:endParaRPr lang="en-US" sz="1600" dirty="0" smtClean="0">
              <a:solidFill>
                <a:prstClr val="black"/>
              </a:solidFill>
            </a:endParaRPr>
          </a:p>
          <a:p>
            <a:pPr marL="0" indent="0" algn="just">
              <a:buClr>
                <a:srgbClr val="DD8047"/>
              </a:buClr>
              <a:buFont typeface="Wingdings"/>
              <a:buNone/>
            </a:pPr>
            <a:r>
              <a:rPr lang="fr-FR" sz="1400" dirty="0" err="1" smtClean="0">
                <a:solidFill>
                  <a:prstClr val="black"/>
                </a:solidFill>
              </a:rPr>
              <a:t>Arcus</a:t>
            </a:r>
            <a:r>
              <a:rPr lang="fr-FR" sz="1400" dirty="0" smtClean="0">
                <a:solidFill>
                  <a:prstClr val="black"/>
                </a:solidFill>
              </a:rPr>
              <a:t> </a:t>
            </a:r>
            <a:r>
              <a:rPr lang="fr-FR" sz="1400" dirty="0" err="1" smtClean="0">
                <a:solidFill>
                  <a:prstClr val="black"/>
                </a:solidFill>
              </a:rPr>
              <a:t>Ao</a:t>
            </a:r>
            <a:r>
              <a:rPr lang="fr-FR" sz="1400" dirty="0" smtClean="0">
                <a:solidFill>
                  <a:prstClr val="black"/>
                </a:solidFill>
              </a:rPr>
              <a:t> : </a:t>
            </a:r>
            <a:r>
              <a:rPr lang="fr-FR" sz="1400" dirty="0" err="1" smtClean="0">
                <a:solidFill>
                  <a:prstClr val="black"/>
                </a:solidFill>
              </a:rPr>
              <a:t>Aortic</a:t>
            </a:r>
            <a:r>
              <a:rPr lang="fr-FR" sz="1400" dirty="0" smtClean="0">
                <a:solidFill>
                  <a:prstClr val="black"/>
                </a:solidFill>
              </a:rPr>
              <a:t> </a:t>
            </a:r>
            <a:r>
              <a:rPr lang="fr-FR" sz="1400" dirty="0" err="1" smtClean="0">
                <a:solidFill>
                  <a:prstClr val="black"/>
                </a:solidFill>
              </a:rPr>
              <a:t>arch</a:t>
            </a:r>
            <a:r>
              <a:rPr lang="fr-FR" sz="1400" dirty="0" smtClean="0">
                <a:solidFill>
                  <a:prstClr val="black"/>
                </a:solidFill>
              </a:rPr>
              <a:t>, </a:t>
            </a:r>
            <a:r>
              <a:rPr lang="fr-FR" sz="1400" dirty="0" err="1" smtClean="0">
                <a:solidFill>
                  <a:prstClr val="black"/>
                </a:solidFill>
              </a:rPr>
              <a:t>ARSA</a:t>
            </a:r>
            <a:r>
              <a:rPr lang="fr-FR" sz="1400" dirty="0" smtClean="0">
                <a:solidFill>
                  <a:prstClr val="black"/>
                </a:solidFill>
              </a:rPr>
              <a:t> : aberrant right subclavian </a:t>
            </a:r>
            <a:r>
              <a:rPr lang="fr-FR" sz="1400" dirty="0" err="1" smtClean="0">
                <a:solidFill>
                  <a:prstClr val="black"/>
                </a:solidFill>
              </a:rPr>
              <a:t>artery</a:t>
            </a:r>
            <a:r>
              <a:rPr lang="fr-FR" sz="1400" dirty="0" smtClean="0">
                <a:solidFill>
                  <a:prstClr val="black"/>
                </a:solidFill>
              </a:rPr>
              <a:t>, </a:t>
            </a:r>
            <a:r>
              <a:rPr lang="fr-FR" sz="1400" dirty="0" err="1" smtClean="0">
                <a:solidFill>
                  <a:prstClr val="black"/>
                </a:solidFill>
              </a:rPr>
              <a:t>LCCA</a:t>
            </a:r>
            <a:r>
              <a:rPr lang="fr-FR" sz="1400" dirty="0" smtClean="0">
                <a:solidFill>
                  <a:prstClr val="black"/>
                </a:solidFill>
              </a:rPr>
              <a:t> : </a:t>
            </a:r>
            <a:r>
              <a:rPr lang="fr-FR" sz="1400" dirty="0" err="1" smtClean="0">
                <a:solidFill>
                  <a:prstClr val="black"/>
                </a:solidFill>
              </a:rPr>
              <a:t>left</a:t>
            </a:r>
            <a:r>
              <a:rPr lang="fr-FR" sz="1400" dirty="0" smtClean="0">
                <a:solidFill>
                  <a:prstClr val="black"/>
                </a:solidFill>
              </a:rPr>
              <a:t> </a:t>
            </a:r>
            <a:r>
              <a:rPr lang="fr-FR" sz="1400" dirty="0" err="1" smtClean="0">
                <a:solidFill>
                  <a:prstClr val="black"/>
                </a:solidFill>
              </a:rPr>
              <a:t>common</a:t>
            </a:r>
            <a:r>
              <a:rPr lang="fr-FR" sz="1400" dirty="0" smtClean="0">
                <a:solidFill>
                  <a:prstClr val="black"/>
                </a:solidFill>
              </a:rPr>
              <a:t> </a:t>
            </a:r>
            <a:r>
              <a:rPr lang="fr-FR" sz="1400" dirty="0" err="1" smtClean="0">
                <a:solidFill>
                  <a:prstClr val="black"/>
                </a:solidFill>
              </a:rPr>
              <a:t>carotid</a:t>
            </a:r>
            <a:r>
              <a:rPr lang="fr-FR" sz="1400" dirty="0" smtClean="0">
                <a:solidFill>
                  <a:prstClr val="black"/>
                </a:solidFill>
              </a:rPr>
              <a:t> </a:t>
            </a:r>
            <a:r>
              <a:rPr lang="fr-FR" sz="1400" dirty="0" err="1" smtClean="0">
                <a:solidFill>
                  <a:prstClr val="black"/>
                </a:solidFill>
              </a:rPr>
              <a:t>artery</a:t>
            </a:r>
            <a:r>
              <a:rPr lang="fr-FR" sz="1400" dirty="0" smtClean="0">
                <a:solidFill>
                  <a:prstClr val="black"/>
                </a:solidFill>
              </a:rPr>
              <a:t>, </a:t>
            </a:r>
            <a:r>
              <a:rPr lang="fr-FR" sz="1400" dirty="0" err="1" smtClean="0">
                <a:solidFill>
                  <a:prstClr val="black"/>
                </a:solidFill>
              </a:rPr>
              <a:t>LSCA</a:t>
            </a:r>
            <a:r>
              <a:rPr lang="fr-FR" sz="1400" dirty="0" smtClean="0">
                <a:solidFill>
                  <a:prstClr val="black"/>
                </a:solidFill>
              </a:rPr>
              <a:t> : </a:t>
            </a:r>
            <a:r>
              <a:rPr lang="fr-FR" sz="1400" dirty="0" err="1" smtClean="0">
                <a:solidFill>
                  <a:prstClr val="black"/>
                </a:solidFill>
              </a:rPr>
              <a:t>left</a:t>
            </a:r>
            <a:r>
              <a:rPr lang="fr-FR" sz="1400" dirty="0" smtClean="0">
                <a:solidFill>
                  <a:prstClr val="black"/>
                </a:solidFill>
              </a:rPr>
              <a:t> subclavian </a:t>
            </a:r>
            <a:r>
              <a:rPr lang="fr-FR" sz="1400" dirty="0" err="1" smtClean="0">
                <a:solidFill>
                  <a:prstClr val="black"/>
                </a:solidFill>
              </a:rPr>
              <a:t>artery</a:t>
            </a:r>
            <a:r>
              <a:rPr lang="fr-FR" sz="1400" dirty="0" smtClean="0">
                <a:solidFill>
                  <a:prstClr val="black"/>
                </a:solidFill>
              </a:rPr>
              <a:t>, </a:t>
            </a:r>
            <a:r>
              <a:rPr lang="fr-FR" sz="1400" dirty="0" err="1" smtClean="0">
                <a:solidFill>
                  <a:prstClr val="black"/>
                </a:solidFill>
              </a:rPr>
              <a:t>RCCA</a:t>
            </a:r>
            <a:r>
              <a:rPr lang="fr-FR" sz="1400" dirty="0" smtClean="0">
                <a:solidFill>
                  <a:prstClr val="black"/>
                </a:solidFill>
              </a:rPr>
              <a:t> : right </a:t>
            </a:r>
            <a:r>
              <a:rPr lang="fr-FR" sz="1400" dirty="0" err="1" smtClean="0">
                <a:solidFill>
                  <a:prstClr val="black"/>
                </a:solidFill>
              </a:rPr>
              <a:t>cammon</a:t>
            </a:r>
            <a:r>
              <a:rPr lang="fr-FR" sz="1400" dirty="0" smtClean="0">
                <a:solidFill>
                  <a:prstClr val="black"/>
                </a:solidFill>
              </a:rPr>
              <a:t> </a:t>
            </a:r>
            <a:r>
              <a:rPr lang="fr-FR" sz="1400" dirty="0" err="1" smtClean="0">
                <a:solidFill>
                  <a:prstClr val="black"/>
                </a:solidFill>
              </a:rPr>
              <a:t>carotid</a:t>
            </a:r>
            <a:r>
              <a:rPr lang="fr-FR" sz="1400" dirty="0" smtClean="0">
                <a:solidFill>
                  <a:prstClr val="black"/>
                </a:solidFill>
              </a:rPr>
              <a:t> </a:t>
            </a:r>
            <a:r>
              <a:rPr lang="fr-FR" sz="1400" dirty="0" err="1" smtClean="0">
                <a:solidFill>
                  <a:prstClr val="black"/>
                </a:solidFill>
              </a:rPr>
              <a:t>artery</a:t>
            </a:r>
            <a:r>
              <a:rPr lang="fr-FR" sz="1400" dirty="0" smtClean="0">
                <a:solidFill>
                  <a:prstClr val="black"/>
                </a:solidFill>
              </a:rPr>
              <a:t>, </a:t>
            </a:r>
            <a:r>
              <a:rPr lang="fr-FR" sz="1400" dirty="0" err="1" smtClean="0">
                <a:solidFill>
                  <a:prstClr val="black"/>
                </a:solidFill>
              </a:rPr>
              <a:t>Trunc</a:t>
            </a:r>
            <a:r>
              <a:rPr lang="fr-FR" sz="1400" dirty="0" smtClean="0">
                <a:solidFill>
                  <a:prstClr val="black"/>
                </a:solidFill>
              </a:rPr>
              <a:t> </a:t>
            </a:r>
            <a:r>
              <a:rPr lang="fr-FR" sz="1400" dirty="0" err="1" smtClean="0">
                <a:solidFill>
                  <a:prstClr val="black"/>
                </a:solidFill>
              </a:rPr>
              <a:t>bic</a:t>
            </a:r>
            <a:r>
              <a:rPr lang="fr-FR" sz="1400" dirty="0" smtClean="0">
                <a:solidFill>
                  <a:prstClr val="black"/>
                </a:solidFill>
              </a:rPr>
              <a:t> : truncus bicaroticus.</a:t>
            </a:r>
            <a:endParaRPr lang="fr-FR" sz="1400" dirty="0">
              <a:solidFill>
                <a:prstClr val="black"/>
              </a:solidFill>
            </a:endParaRPr>
          </a:p>
        </p:txBody>
      </p:sp>
      <p:sp>
        <p:nvSpPr>
          <p:cNvPr id="7" name="ZoneTexte 6"/>
          <p:cNvSpPr txBox="1"/>
          <p:nvPr/>
        </p:nvSpPr>
        <p:spPr>
          <a:xfrm>
            <a:off x="4644008" y="4581128"/>
            <a:ext cx="1008112" cy="338554"/>
          </a:xfrm>
          <a:prstGeom prst="rect">
            <a:avLst/>
          </a:prstGeom>
          <a:noFill/>
        </p:spPr>
        <p:txBody>
          <a:bodyPr wrap="square" rtlCol="0">
            <a:spAutoFit/>
          </a:bodyPr>
          <a:lstStyle/>
          <a:p>
            <a:r>
              <a:rPr lang="fr-FR" sz="1600" b="1" dirty="0" err="1" smtClean="0">
                <a:solidFill>
                  <a:prstClr val="white"/>
                </a:solidFill>
              </a:rPr>
              <a:t>Arcus</a:t>
            </a:r>
            <a:r>
              <a:rPr lang="fr-FR" sz="1600" b="1" dirty="0" smtClean="0">
                <a:solidFill>
                  <a:prstClr val="white"/>
                </a:solidFill>
              </a:rPr>
              <a:t> </a:t>
            </a:r>
            <a:r>
              <a:rPr lang="fr-FR" sz="1600" b="1" dirty="0" err="1" smtClean="0">
                <a:solidFill>
                  <a:prstClr val="white"/>
                </a:solidFill>
              </a:rPr>
              <a:t>Ao</a:t>
            </a:r>
            <a:endParaRPr lang="fr-FR" sz="1600" b="1" dirty="0">
              <a:solidFill>
                <a:prstClr val="white"/>
              </a:solidFill>
            </a:endParaRPr>
          </a:p>
        </p:txBody>
      </p:sp>
      <p:sp>
        <p:nvSpPr>
          <p:cNvPr id="8" name="ZoneTexte 7"/>
          <p:cNvSpPr txBox="1"/>
          <p:nvPr/>
        </p:nvSpPr>
        <p:spPr>
          <a:xfrm>
            <a:off x="3779912" y="4149080"/>
            <a:ext cx="1152128" cy="307777"/>
          </a:xfrm>
          <a:prstGeom prst="rect">
            <a:avLst/>
          </a:prstGeom>
          <a:noFill/>
        </p:spPr>
        <p:txBody>
          <a:bodyPr wrap="square" rtlCol="0">
            <a:spAutoFit/>
          </a:bodyPr>
          <a:lstStyle/>
          <a:p>
            <a:r>
              <a:rPr lang="fr-FR" sz="1400" b="1" dirty="0" err="1" smtClean="0">
                <a:solidFill>
                  <a:prstClr val="white"/>
                </a:solidFill>
              </a:rPr>
              <a:t>Trunc</a:t>
            </a:r>
            <a:r>
              <a:rPr lang="fr-FR" sz="1400" b="1" dirty="0" smtClean="0">
                <a:solidFill>
                  <a:prstClr val="white"/>
                </a:solidFill>
              </a:rPr>
              <a:t> </a:t>
            </a:r>
            <a:r>
              <a:rPr lang="fr-FR" sz="1400" b="1" dirty="0" err="1" smtClean="0">
                <a:solidFill>
                  <a:prstClr val="white"/>
                </a:solidFill>
              </a:rPr>
              <a:t>bic</a:t>
            </a:r>
            <a:endParaRPr lang="fr-FR" sz="1400" b="1" dirty="0">
              <a:solidFill>
                <a:prstClr val="white"/>
              </a:solidFill>
            </a:endParaRPr>
          </a:p>
        </p:txBody>
      </p:sp>
      <p:sp>
        <p:nvSpPr>
          <p:cNvPr id="10" name="ZoneTexte 9"/>
          <p:cNvSpPr txBox="1"/>
          <p:nvPr/>
        </p:nvSpPr>
        <p:spPr>
          <a:xfrm>
            <a:off x="2987824" y="3359824"/>
            <a:ext cx="1008112" cy="307777"/>
          </a:xfrm>
          <a:prstGeom prst="rect">
            <a:avLst/>
          </a:prstGeom>
          <a:noFill/>
        </p:spPr>
        <p:txBody>
          <a:bodyPr wrap="square" rtlCol="0">
            <a:spAutoFit/>
          </a:bodyPr>
          <a:lstStyle/>
          <a:p>
            <a:pPr algn="ctr"/>
            <a:r>
              <a:rPr lang="fr-FR" sz="1400" b="1" dirty="0" err="1" smtClean="0">
                <a:solidFill>
                  <a:prstClr val="white"/>
                </a:solidFill>
              </a:rPr>
              <a:t>LCCA</a:t>
            </a:r>
            <a:endParaRPr lang="fr-FR" sz="1400" b="1" dirty="0">
              <a:solidFill>
                <a:prstClr val="white"/>
              </a:solidFill>
            </a:endParaRPr>
          </a:p>
        </p:txBody>
      </p:sp>
      <p:sp>
        <p:nvSpPr>
          <p:cNvPr id="11" name="ZoneTexte 10"/>
          <p:cNvSpPr txBox="1"/>
          <p:nvPr/>
        </p:nvSpPr>
        <p:spPr>
          <a:xfrm>
            <a:off x="3589851" y="1895591"/>
            <a:ext cx="1008112" cy="307777"/>
          </a:xfrm>
          <a:prstGeom prst="rect">
            <a:avLst/>
          </a:prstGeom>
          <a:noFill/>
        </p:spPr>
        <p:txBody>
          <a:bodyPr wrap="square" rtlCol="0">
            <a:spAutoFit/>
          </a:bodyPr>
          <a:lstStyle/>
          <a:p>
            <a:pPr algn="ctr"/>
            <a:r>
              <a:rPr lang="fr-FR" sz="1400" b="1" dirty="0" err="1" smtClean="0">
                <a:solidFill>
                  <a:prstClr val="white"/>
                </a:solidFill>
              </a:rPr>
              <a:t>RCCA</a:t>
            </a:r>
            <a:endParaRPr lang="fr-FR" sz="1400" b="1" dirty="0">
              <a:solidFill>
                <a:prstClr val="white"/>
              </a:solidFill>
            </a:endParaRPr>
          </a:p>
        </p:txBody>
      </p:sp>
      <p:sp>
        <p:nvSpPr>
          <p:cNvPr id="12" name="ZoneTexte 11"/>
          <p:cNvSpPr txBox="1"/>
          <p:nvPr/>
        </p:nvSpPr>
        <p:spPr>
          <a:xfrm>
            <a:off x="2195736" y="2617167"/>
            <a:ext cx="1008112" cy="307777"/>
          </a:xfrm>
          <a:prstGeom prst="rect">
            <a:avLst/>
          </a:prstGeom>
          <a:noFill/>
        </p:spPr>
        <p:txBody>
          <a:bodyPr wrap="square" rtlCol="0">
            <a:spAutoFit/>
          </a:bodyPr>
          <a:lstStyle/>
          <a:p>
            <a:r>
              <a:rPr lang="fr-FR" sz="1400" b="1" dirty="0" err="1" smtClean="0">
                <a:solidFill>
                  <a:prstClr val="white"/>
                </a:solidFill>
              </a:rPr>
              <a:t>ARSA</a:t>
            </a:r>
            <a:endParaRPr lang="fr-FR" sz="1400" b="1" dirty="0">
              <a:solidFill>
                <a:prstClr val="white"/>
              </a:solidFill>
            </a:endParaRPr>
          </a:p>
        </p:txBody>
      </p:sp>
      <p:sp>
        <p:nvSpPr>
          <p:cNvPr id="13" name="ZoneTexte 12"/>
          <p:cNvSpPr txBox="1"/>
          <p:nvPr/>
        </p:nvSpPr>
        <p:spPr>
          <a:xfrm>
            <a:off x="5292080" y="2954945"/>
            <a:ext cx="1008112" cy="307777"/>
          </a:xfrm>
          <a:prstGeom prst="rect">
            <a:avLst/>
          </a:prstGeom>
          <a:noFill/>
        </p:spPr>
        <p:txBody>
          <a:bodyPr wrap="square" rtlCol="0">
            <a:spAutoFit/>
          </a:bodyPr>
          <a:lstStyle/>
          <a:p>
            <a:r>
              <a:rPr lang="fr-FR" sz="1400" b="1" dirty="0" err="1" smtClean="0">
                <a:solidFill>
                  <a:prstClr val="white"/>
                </a:solidFill>
              </a:rPr>
              <a:t>LSCA</a:t>
            </a:r>
            <a:endParaRPr lang="fr-FR" sz="1400" b="1" dirty="0">
              <a:solidFill>
                <a:prstClr val="white"/>
              </a:solidFill>
            </a:endParaRPr>
          </a:p>
        </p:txBody>
      </p:sp>
      <p:sp>
        <p:nvSpPr>
          <p:cNvPr id="14" name="Titre 1"/>
          <p:cNvSpPr txBox="1">
            <a:spLocks/>
          </p:cNvSpPr>
          <p:nvPr/>
        </p:nvSpPr>
        <p:spPr>
          <a:xfrm>
            <a:off x="395536" y="228600"/>
            <a:ext cx="8370512"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fr-FR" sz="5400" dirty="0" smtClean="0"/>
              <a:t>Truncus </a:t>
            </a:r>
            <a:r>
              <a:rPr lang="en-US" sz="5400" dirty="0" smtClean="0"/>
              <a:t>bicaroticus</a:t>
            </a:r>
            <a:r>
              <a:rPr lang="fr-FR" sz="5400" dirty="0" smtClean="0"/>
              <a:t> :</a:t>
            </a:r>
            <a:endParaRPr lang="fr-FR" sz="5400" dirty="0"/>
          </a:p>
        </p:txBody>
      </p:sp>
      <p:sp>
        <p:nvSpPr>
          <p:cNvPr id="2" name="Espace réservé du numéro de diapositive 1"/>
          <p:cNvSpPr>
            <a:spLocks noGrp="1"/>
          </p:cNvSpPr>
          <p:nvPr>
            <p:ph type="sldNum" sz="quarter" idx="12"/>
          </p:nvPr>
        </p:nvSpPr>
        <p:spPr/>
        <p:txBody>
          <a:bodyPr>
            <a:normAutofit fontScale="85000" lnSpcReduction="20000"/>
          </a:bodyPr>
          <a:lstStyle/>
          <a:p>
            <a:fld id="{CF4668DC-857F-487D-BFFA-8C0CA5037977}" type="slidenum">
              <a:rPr lang="fr-BE" smtClean="0"/>
              <a:pPr/>
              <a:t>22</a:t>
            </a:fld>
            <a:endParaRPr lang="fr-BE"/>
          </a:p>
        </p:txBody>
      </p:sp>
    </p:spTree>
    <p:extLst>
      <p:ext uri="{BB962C8B-B14F-4D97-AF65-F5344CB8AC3E}">
        <p14:creationId xmlns:p14="http://schemas.microsoft.com/office/powerpoint/2010/main" xmlns="" val="11013677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en-US" sz="4800" dirty="0" smtClean="0"/>
              <a:t>VERTEBRAL ARTERIES VARIANTS :</a:t>
            </a:r>
            <a:endParaRPr lang="en-US" sz="4800" dirty="0"/>
          </a:p>
        </p:txBody>
      </p:sp>
      <p:sp>
        <p:nvSpPr>
          <p:cNvPr id="3" name="Espace réservé du contenu 2"/>
          <p:cNvSpPr>
            <a:spLocks noGrp="1"/>
          </p:cNvSpPr>
          <p:nvPr>
            <p:ph sz="quarter" idx="1"/>
          </p:nvPr>
        </p:nvSpPr>
        <p:spPr>
          <a:xfrm>
            <a:off x="612648" y="1888232"/>
            <a:ext cx="8153400" cy="4565104"/>
          </a:xfrm>
        </p:spPr>
        <p:txBody>
          <a:bodyPr>
            <a:normAutofit fontScale="85000" lnSpcReduction="20000"/>
          </a:bodyPr>
          <a:lstStyle/>
          <a:p>
            <a:pPr marL="320040" lvl="2" indent="-320040">
              <a:spcBef>
                <a:spcPts val="700"/>
              </a:spcBef>
              <a:buSzPct val="60000"/>
              <a:buFont typeface="Wingdings"/>
              <a:buChar char=""/>
            </a:pPr>
            <a:r>
              <a:rPr lang="en-US" sz="2800" dirty="0" smtClean="0"/>
              <a:t>The  anomalous origin of vertebral arteries are rare. </a:t>
            </a:r>
          </a:p>
          <a:p>
            <a:pPr marL="320040" lvl="2" indent="-320040">
              <a:spcBef>
                <a:spcPts val="700"/>
              </a:spcBef>
              <a:buSzPct val="60000"/>
              <a:buFont typeface="Wingdings"/>
              <a:buChar char=""/>
            </a:pPr>
            <a:r>
              <a:rPr lang="en-US" sz="2800" dirty="0" smtClean="0"/>
              <a:t>The most common is a left vertebral artery rising as a branch of the aortic arch, between the origins of </a:t>
            </a:r>
            <a:r>
              <a:rPr lang="en-US" sz="2800" dirty="0" err="1" smtClean="0"/>
              <a:t>LCC</a:t>
            </a:r>
            <a:r>
              <a:rPr lang="en-US" sz="2800" dirty="0" smtClean="0"/>
              <a:t> and </a:t>
            </a:r>
            <a:r>
              <a:rPr lang="en-US" sz="2800" dirty="0" err="1" smtClean="0"/>
              <a:t>LSA</a:t>
            </a:r>
            <a:r>
              <a:rPr lang="en-US" sz="2800" dirty="0" smtClean="0"/>
              <a:t>.</a:t>
            </a:r>
          </a:p>
          <a:p>
            <a:pPr marL="320040" lvl="2" indent="-320040">
              <a:spcBef>
                <a:spcPts val="700"/>
              </a:spcBef>
              <a:buSzPct val="60000"/>
              <a:buFont typeface="Wingdings"/>
              <a:buChar char=""/>
            </a:pPr>
            <a:r>
              <a:rPr lang="en-US" sz="2800" dirty="0" smtClean="0"/>
              <a:t>It developed from the persistent sixth cervical inter-segmental artery [</a:t>
            </a:r>
            <a:r>
              <a:rPr lang="en-US" sz="2000" dirty="0">
                <a:solidFill>
                  <a:schemeClr val="accent1">
                    <a:lumMod val="75000"/>
                  </a:schemeClr>
                </a:solidFill>
              </a:rPr>
              <a:t>9</a:t>
            </a:r>
            <a:r>
              <a:rPr lang="en-US" sz="2800" dirty="0" smtClean="0"/>
              <a:t>].</a:t>
            </a:r>
          </a:p>
          <a:p>
            <a:pPr marL="320040" lvl="2" indent="-320040">
              <a:spcBef>
                <a:spcPts val="700"/>
              </a:spcBef>
              <a:buSzPct val="60000"/>
              <a:buFont typeface="Wingdings"/>
              <a:buChar char=""/>
            </a:pPr>
            <a:r>
              <a:rPr lang="en-US" sz="2800" dirty="0"/>
              <a:t>Anatomical and morphological variations of </a:t>
            </a:r>
            <a:r>
              <a:rPr lang="en-US" sz="2800" dirty="0" smtClean="0"/>
              <a:t>the vertebral </a:t>
            </a:r>
            <a:r>
              <a:rPr lang="en-US" sz="2800" dirty="0"/>
              <a:t>artery are of great importance in </a:t>
            </a:r>
            <a:r>
              <a:rPr lang="en-US" sz="2800" dirty="0" smtClean="0"/>
              <a:t>surgery, angiography </a:t>
            </a:r>
            <a:r>
              <a:rPr lang="en-US" sz="2800" dirty="0"/>
              <a:t>and all non-invasive </a:t>
            </a:r>
            <a:r>
              <a:rPr lang="en-US" sz="2800" dirty="0" smtClean="0"/>
              <a:t>procedures. The </a:t>
            </a:r>
            <a:r>
              <a:rPr lang="en-US" sz="2800" dirty="0"/>
              <a:t>abnormal </a:t>
            </a:r>
            <a:r>
              <a:rPr lang="en-US" sz="2800" dirty="0" smtClean="0"/>
              <a:t>origin of </a:t>
            </a:r>
            <a:r>
              <a:rPr lang="en-US" sz="2800" dirty="0"/>
              <a:t>vertebral artery may favor cerebral disorders due </a:t>
            </a:r>
            <a:r>
              <a:rPr lang="en-US" sz="2800" dirty="0" smtClean="0"/>
              <a:t>to alterations </a:t>
            </a:r>
            <a:r>
              <a:rPr lang="en-US" sz="2800" dirty="0"/>
              <a:t>in cerebral </a:t>
            </a:r>
            <a:r>
              <a:rPr lang="en-US" sz="2800" dirty="0" smtClean="0"/>
              <a:t>hemodynamics [</a:t>
            </a:r>
            <a:r>
              <a:rPr lang="en-US" sz="2200" dirty="0" smtClean="0">
                <a:solidFill>
                  <a:schemeClr val="accent1">
                    <a:lumMod val="75000"/>
                  </a:schemeClr>
                </a:solidFill>
              </a:rPr>
              <a:t>9</a:t>
            </a:r>
            <a:r>
              <a:rPr lang="en-US" sz="2800" dirty="0" smtClean="0"/>
              <a:t>].</a:t>
            </a:r>
          </a:p>
          <a:p>
            <a:pPr marL="320040" lvl="2" indent="-320040">
              <a:spcBef>
                <a:spcPts val="700"/>
              </a:spcBef>
              <a:buSzPct val="60000"/>
              <a:buFont typeface="Wingdings"/>
              <a:buChar char=""/>
            </a:pPr>
            <a:r>
              <a:rPr lang="en-US" sz="2800" dirty="0" smtClean="0"/>
              <a:t>We describe angiographic finding in four patients with a </a:t>
            </a:r>
            <a:r>
              <a:rPr lang="en-US" sz="2800" dirty="0" err="1" smtClean="0"/>
              <a:t>LVA</a:t>
            </a:r>
            <a:r>
              <a:rPr lang="en-US" sz="2800" dirty="0" smtClean="0"/>
              <a:t> originating directly from the aortic arch (2), the right innominate artery (2) and an hypoplasic </a:t>
            </a:r>
            <a:r>
              <a:rPr lang="en-US" sz="2800" dirty="0" err="1" smtClean="0"/>
              <a:t>LVA</a:t>
            </a:r>
            <a:r>
              <a:rPr lang="en-US" sz="2800" dirty="0" smtClean="0"/>
              <a:t> (1).</a:t>
            </a:r>
          </a:p>
          <a:p>
            <a:pPr marL="320040" lvl="2" indent="-320040">
              <a:spcBef>
                <a:spcPts val="700"/>
              </a:spcBef>
              <a:buSzPct val="60000"/>
              <a:buFont typeface="Wingdings"/>
              <a:buChar char=""/>
            </a:pPr>
            <a:endParaRPr lang="en-US" sz="2800" dirty="0" smtClean="0"/>
          </a:p>
          <a:p>
            <a:pPr marL="320040" lvl="2" indent="-320040">
              <a:spcBef>
                <a:spcPts val="700"/>
              </a:spcBef>
              <a:buSzPct val="60000"/>
              <a:buFont typeface="Wingdings"/>
              <a:buChar char=""/>
            </a:pPr>
            <a:endParaRPr lang="en-US" sz="2800" dirty="0" smtClean="0"/>
          </a:p>
          <a:p>
            <a:endParaRPr lang="en-US" sz="3600" dirty="0"/>
          </a:p>
        </p:txBody>
      </p:sp>
      <p:sp>
        <p:nvSpPr>
          <p:cNvPr id="4" name="Espace réservé du pied de page 3"/>
          <p:cNvSpPr>
            <a:spLocks noGrp="1"/>
          </p:cNvSpPr>
          <p:nvPr>
            <p:ph type="ftr" sz="quarter" idx="11"/>
          </p:nvPr>
        </p:nvSpPr>
        <p:spPr>
          <a:xfrm>
            <a:off x="7524328" y="6453337"/>
            <a:ext cx="1619672" cy="388660"/>
          </a:xfrm>
        </p:spPr>
        <p:txBody>
          <a:bodyPr/>
          <a:lstStyle/>
          <a:p>
            <a:r>
              <a:rPr lang="fr-BE" dirty="0" err="1" smtClean="0">
                <a:solidFill>
                  <a:schemeClr val="accent1">
                    <a:lumMod val="50000"/>
                  </a:schemeClr>
                </a:solidFill>
              </a:rPr>
              <a:t>VARIOUS</a:t>
            </a:r>
            <a:r>
              <a:rPr lang="fr-BE" dirty="0" smtClean="0">
                <a:solidFill>
                  <a:schemeClr val="accent1">
                    <a:lumMod val="50000"/>
                  </a:schemeClr>
                </a:solidFill>
              </a:rPr>
              <a:t> : </a:t>
            </a:r>
            <a:r>
              <a:rPr lang="fr-BE" dirty="0" err="1" smtClean="0">
                <a:solidFill>
                  <a:schemeClr val="accent1">
                    <a:lumMod val="50000"/>
                  </a:schemeClr>
                </a:solidFill>
              </a:rPr>
              <a:t>VR</a:t>
            </a:r>
            <a:r>
              <a:rPr lang="fr-BE" dirty="0" smtClean="0">
                <a:solidFill>
                  <a:schemeClr val="accent1">
                    <a:lumMod val="50000"/>
                  </a:schemeClr>
                </a:solidFill>
              </a:rPr>
              <a:t> 9</a:t>
            </a:r>
            <a:endParaRPr lang="fr-BE" dirty="0">
              <a:solidFill>
                <a:schemeClr val="accent1">
                  <a:lumMod val="50000"/>
                </a:schemeClr>
              </a:solidFill>
            </a:endParaRPr>
          </a:p>
        </p:txBody>
      </p:sp>
      <p:sp>
        <p:nvSpPr>
          <p:cNvPr id="5" name="Espace réservé du numéro de diapositive 4"/>
          <p:cNvSpPr>
            <a:spLocks noGrp="1"/>
          </p:cNvSpPr>
          <p:nvPr>
            <p:ph type="sldNum" sz="quarter" idx="12"/>
          </p:nvPr>
        </p:nvSpPr>
        <p:spPr/>
        <p:txBody>
          <a:bodyPr>
            <a:normAutofit fontScale="85000" lnSpcReduction="20000"/>
          </a:bodyPr>
          <a:lstStyle/>
          <a:p>
            <a:fld id="{CF4668DC-857F-487D-BFFA-8C0CA5037977}" type="slidenum">
              <a:rPr lang="fr-BE" smtClean="0"/>
              <a:pPr/>
              <a:t>23</a:t>
            </a:fld>
            <a:endParaRPr lang="fr-BE"/>
          </a:p>
        </p:txBody>
      </p:sp>
    </p:spTree>
    <p:extLst>
      <p:ext uri="{BB962C8B-B14F-4D97-AF65-F5344CB8AC3E}">
        <p14:creationId xmlns:p14="http://schemas.microsoft.com/office/powerpoint/2010/main" xmlns="" val="35556677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en-US" sz="4800" dirty="0" smtClean="0"/>
              <a:t>VERTEBRAL ARTERIES VARIANTS :</a:t>
            </a:r>
            <a:endParaRPr lang="en-US" sz="4800" dirty="0"/>
          </a:p>
        </p:txBody>
      </p:sp>
      <p:pic>
        <p:nvPicPr>
          <p:cNvPr id="4" name="Image 3"/>
          <p:cNvPicPr>
            <a:picLocks noChangeAspect="1"/>
          </p:cNvPicPr>
          <p:nvPr/>
        </p:nvPicPr>
        <p:blipFill rotWithShape="1">
          <a:blip r:embed="rId2" cstate="print">
            <a:extLst>
              <a:ext uri="{BEBA8EAE-BF5A-486C-A8C5-ECC9F3942E4B}">
                <a14:imgProps xmlns:a14="http://schemas.microsoft.com/office/drawing/2010/main" xmlns="">
                  <a14:imgLayer r:embed="rId3">
                    <a14:imgEffect>
                      <a14:brightnessContrast bright="-20000" contrast="20000"/>
                    </a14:imgEffect>
                  </a14:imgLayer>
                </a14:imgProps>
              </a:ext>
              <a:ext uri="{28A0092B-C50C-407E-A947-70E740481C1C}">
                <a14:useLocalDpi xmlns:a14="http://schemas.microsoft.com/office/drawing/2010/main" xmlns="" val="0"/>
              </a:ext>
            </a:extLst>
          </a:blip>
          <a:srcRect l="6917" t="9873" r="14308" b="6566"/>
          <a:stretch/>
        </p:blipFill>
        <p:spPr>
          <a:xfrm>
            <a:off x="711762" y="2060848"/>
            <a:ext cx="3860238" cy="307098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Image 5"/>
          <p:cNvPicPr>
            <a:picLocks noChangeAspect="1"/>
          </p:cNvPicPr>
          <p:nvPr/>
        </p:nvPicPr>
        <p:blipFill rotWithShape="1">
          <a:blip r:embed="rId4" cstate="print">
            <a:extLst>
              <a:ext uri="{BEBA8EAE-BF5A-486C-A8C5-ECC9F3942E4B}">
                <a14:imgProps xmlns:a14="http://schemas.microsoft.com/office/drawing/2010/main" xmlns="">
                  <a14:imgLayer r:embed="rId5">
                    <a14:imgEffect>
                      <a14:saturation sat="66000"/>
                    </a14:imgEffect>
                    <a14:imgEffect>
                      <a14:brightnessContrast contrast="40000"/>
                    </a14:imgEffect>
                  </a14:imgLayer>
                </a14:imgProps>
              </a:ext>
              <a:ext uri="{28A0092B-C50C-407E-A947-70E740481C1C}">
                <a14:useLocalDpi xmlns:a14="http://schemas.microsoft.com/office/drawing/2010/main" xmlns="" val="0"/>
              </a:ext>
            </a:extLst>
          </a:blip>
          <a:srcRect/>
          <a:stretch/>
        </p:blipFill>
        <p:spPr>
          <a:xfrm>
            <a:off x="5004048" y="2064093"/>
            <a:ext cx="3821532" cy="306774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 name="Espace réservé du pied de page 2"/>
          <p:cNvSpPr>
            <a:spLocks noGrp="1"/>
          </p:cNvSpPr>
          <p:nvPr>
            <p:ph type="ftr" sz="quarter" idx="11"/>
          </p:nvPr>
        </p:nvSpPr>
        <p:spPr>
          <a:xfrm>
            <a:off x="7524328" y="6453337"/>
            <a:ext cx="1619672" cy="388660"/>
          </a:xfrm>
        </p:spPr>
        <p:txBody>
          <a:bodyPr/>
          <a:lstStyle/>
          <a:p>
            <a:r>
              <a:rPr lang="fr-BE" dirty="0" err="1" smtClean="0">
                <a:solidFill>
                  <a:schemeClr val="accent1">
                    <a:lumMod val="50000"/>
                  </a:schemeClr>
                </a:solidFill>
              </a:rPr>
              <a:t>VARIOUS</a:t>
            </a:r>
            <a:r>
              <a:rPr lang="fr-BE" dirty="0" smtClean="0">
                <a:solidFill>
                  <a:schemeClr val="accent1">
                    <a:lumMod val="50000"/>
                  </a:schemeClr>
                </a:solidFill>
              </a:rPr>
              <a:t> : </a:t>
            </a:r>
            <a:r>
              <a:rPr lang="fr-BE" dirty="0" err="1" smtClean="0">
                <a:solidFill>
                  <a:schemeClr val="accent1">
                    <a:lumMod val="50000"/>
                  </a:schemeClr>
                </a:solidFill>
              </a:rPr>
              <a:t>VR</a:t>
            </a:r>
            <a:r>
              <a:rPr lang="fr-BE" dirty="0" smtClean="0">
                <a:solidFill>
                  <a:schemeClr val="accent1">
                    <a:lumMod val="50000"/>
                  </a:schemeClr>
                </a:solidFill>
              </a:rPr>
              <a:t> 9</a:t>
            </a:r>
            <a:endParaRPr lang="fr-BE" dirty="0">
              <a:solidFill>
                <a:schemeClr val="accent1">
                  <a:lumMod val="50000"/>
                </a:schemeClr>
              </a:solidFill>
            </a:endParaRPr>
          </a:p>
        </p:txBody>
      </p:sp>
      <p:sp>
        <p:nvSpPr>
          <p:cNvPr id="7" name="Espace réservé du contenu 2"/>
          <p:cNvSpPr txBox="1">
            <a:spLocks/>
          </p:cNvSpPr>
          <p:nvPr/>
        </p:nvSpPr>
        <p:spPr>
          <a:xfrm>
            <a:off x="179512" y="5256584"/>
            <a:ext cx="8784976" cy="1412776"/>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just">
              <a:buNone/>
            </a:pPr>
            <a:r>
              <a:rPr lang="en-US" sz="1800" b="1" u="sng" dirty="0" smtClean="0">
                <a:solidFill>
                  <a:schemeClr val="accent2"/>
                </a:solidFill>
              </a:rPr>
              <a:t>Figure. 11 :</a:t>
            </a:r>
            <a:r>
              <a:rPr lang="en-US" sz="1800" dirty="0"/>
              <a:t> </a:t>
            </a:r>
            <a:r>
              <a:rPr lang="en-US" sz="1800" dirty="0" smtClean="0"/>
              <a:t>Antero-posterior projection digital </a:t>
            </a:r>
            <a:r>
              <a:rPr lang="en-US" sz="1800" dirty="0" err="1" smtClean="0"/>
              <a:t>substraction</a:t>
            </a:r>
            <a:r>
              <a:rPr lang="en-US" sz="1800" dirty="0" smtClean="0"/>
              <a:t> aortogram show left vertebral artery rising directly from the aortic arch in two patients. </a:t>
            </a:r>
            <a:endParaRPr lang="en-US" sz="1600" dirty="0" smtClean="0"/>
          </a:p>
          <a:p>
            <a:pPr marL="0" indent="0" algn="just">
              <a:buNone/>
            </a:pPr>
            <a:r>
              <a:rPr lang="fr-FR" sz="1400" dirty="0" err="1" smtClean="0"/>
              <a:t>Arcus</a:t>
            </a:r>
            <a:r>
              <a:rPr lang="fr-FR" sz="1400" dirty="0" smtClean="0"/>
              <a:t> </a:t>
            </a:r>
            <a:r>
              <a:rPr lang="fr-FR" sz="1400" dirty="0" err="1" smtClean="0"/>
              <a:t>Ao</a:t>
            </a:r>
            <a:r>
              <a:rPr lang="fr-FR" sz="1400" dirty="0" smtClean="0"/>
              <a:t> : </a:t>
            </a:r>
            <a:r>
              <a:rPr lang="fr-FR" sz="1400" dirty="0" err="1" smtClean="0"/>
              <a:t>Aortic</a:t>
            </a:r>
            <a:r>
              <a:rPr lang="fr-FR" sz="1400" dirty="0" smtClean="0"/>
              <a:t> </a:t>
            </a:r>
            <a:r>
              <a:rPr lang="fr-FR" sz="1400" dirty="0" err="1" smtClean="0"/>
              <a:t>arch</a:t>
            </a:r>
            <a:r>
              <a:rPr lang="fr-FR" sz="1400" dirty="0" smtClean="0"/>
              <a:t>, </a:t>
            </a:r>
            <a:r>
              <a:rPr lang="fr-FR" sz="1400" dirty="0" err="1" smtClean="0"/>
              <a:t>LCCA</a:t>
            </a:r>
            <a:r>
              <a:rPr lang="fr-FR" sz="1400" dirty="0" smtClean="0"/>
              <a:t> : </a:t>
            </a:r>
            <a:r>
              <a:rPr lang="fr-FR" sz="1400" dirty="0" err="1" smtClean="0"/>
              <a:t>left</a:t>
            </a:r>
            <a:r>
              <a:rPr lang="fr-FR" sz="1400" dirty="0" smtClean="0"/>
              <a:t> </a:t>
            </a:r>
            <a:r>
              <a:rPr lang="fr-FR" sz="1400" dirty="0" err="1" smtClean="0"/>
              <a:t>common</a:t>
            </a:r>
            <a:r>
              <a:rPr lang="fr-FR" sz="1400" dirty="0" smtClean="0"/>
              <a:t> </a:t>
            </a:r>
            <a:r>
              <a:rPr lang="fr-FR" sz="1400" dirty="0" err="1" smtClean="0"/>
              <a:t>carotid</a:t>
            </a:r>
            <a:r>
              <a:rPr lang="fr-FR" sz="1400" dirty="0" smtClean="0"/>
              <a:t> </a:t>
            </a:r>
            <a:r>
              <a:rPr lang="fr-FR" sz="1400" dirty="0" err="1" smtClean="0"/>
              <a:t>artery</a:t>
            </a:r>
            <a:r>
              <a:rPr lang="fr-FR" sz="1400" dirty="0" smtClean="0"/>
              <a:t>, </a:t>
            </a:r>
            <a:r>
              <a:rPr lang="fr-FR" sz="1400" dirty="0" err="1" smtClean="0"/>
              <a:t>LSCA</a:t>
            </a:r>
            <a:r>
              <a:rPr lang="fr-FR" sz="1400" dirty="0" smtClean="0"/>
              <a:t> : </a:t>
            </a:r>
            <a:r>
              <a:rPr lang="fr-FR" sz="1400" dirty="0" err="1" smtClean="0"/>
              <a:t>left</a:t>
            </a:r>
            <a:r>
              <a:rPr lang="fr-FR" sz="1400" dirty="0" smtClean="0"/>
              <a:t> subclavian </a:t>
            </a:r>
            <a:r>
              <a:rPr lang="fr-FR" sz="1400" dirty="0" err="1" smtClean="0"/>
              <a:t>artery</a:t>
            </a:r>
            <a:r>
              <a:rPr lang="fr-FR" sz="1400" dirty="0" smtClean="0"/>
              <a:t>, </a:t>
            </a:r>
            <a:r>
              <a:rPr lang="fr-FR" sz="1400" dirty="0" err="1" smtClean="0"/>
              <a:t>RCCA</a:t>
            </a:r>
            <a:r>
              <a:rPr lang="fr-FR" sz="1400" dirty="0" smtClean="0"/>
              <a:t> : right </a:t>
            </a:r>
            <a:r>
              <a:rPr lang="fr-FR" sz="1400" dirty="0" err="1" smtClean="0"/>
              <a:t>cammon</a:t>
            </a:r>
            <a:r>
              <a:rPr lang="fr-FR" sz="1400" dirty="0" smtClean="0"/>
              <a:t> </a:t>
            </a:r>
            <a:r>
              <a:rPr lang="fr-FR" sz="1400" dirty="0" err="1" smtClean="0"/>
              <a:t>carotid</a:t>
            </a:r>
            <a:r>
              <a:rPr lang="fr-FR" sz="1400" dirty="0" smtClean="0"/>
              <a:t> </a:t>
            </a:r>
            <a:r>
              <a:rPr lang="fr-FR" sz="1400" dirty="0" err="1" smtClean="0"/>
              <a:t>artery</a:t>
            </a:r>
            <a:r>
              <a:rPr lang="fr-FR" sz="1400" dirty="0" smtClean="0"/>
              <a:t>, </a:t>
            </a:r>
            <a:r>
              <a:rPr lang="fr-FR" sz="1400" dirty="0" err="1" smtClean="0"/>
              <a:t>RSCA</a:t>
            </a:r>
            <a:r>
              <a:rPr lang="fr-FR" sz="1400" dirty="0" smtClean="0"/>
              <a:t> : right subclavian </a:t>
            </a:r>
            <a:r>
              <a:rPr lang="fr-FR" sz="1400" dirty="0" err="1" smtClean="0"/>
              <a:t>artery</a:t>
            </a:r>
            <a:r>
              <a:rPr lang="fr-FR" sz="1400" dirty="0" smtClean="0"/>
              <a:t>, </a:t>
            </a:r>
            <a:r>
              <a:rPr lang="fr-FR" sz="1400" dirty="0" err="1" smtClean="0"/>
              <a:t>Trunc</a:t>
            </a:r>
            <a:r>
              <a:rPr lang="fr-FR" sz="1400" dirty="0" smtClean="0"/>
              <a:t> </a:t>
            </a:r>
            <a:r>
              <a:rPr lang="fr-FR" sz="1400" dirty="0" err="1" smtClean="0"/>
              <a:t>bic</a:t>
            </a:r>
            <a:r>
              <a:rPr lang="fr-FR" sz="1400" dirty="0" smtClean="0"/>
              <a:t> : truncus bicaroticus.</a:t>
            </a:r>
            <a:endParaRPr lang="fr-FR" sz="1400" dirty="0"/>
          </a:p>
        </p:txBody>
      </p:sp>
      <p:sp>
        <p:nvSpPr>
          <p:cNvPr id="8" name="ZoneTexte 7"/>
          <p:cNvSpPr txBox="1"/>
          <p:nvPr/>
        </p:nvSpPr>
        <p:spPr>
          <a:xfrm>
            <a:off x="2411760" y="4530606"/>
            <a:ext cx="1008112" cy="338554"/>
          </a:xfrm>
          <a:prstGeom prst="rect">
            <a:avLst/>
          </a:prstGeom>
          <a:noFill/>
        </p:spPr>
        <p:txBody>
          <a:bodyPr wrap="square" rtlCol="0">
            <a:spAutoFit/>
          </a:bodyPr>
          <a:lstStyle/>
          <a:p>
            <a:r>
              <a:rPr lang="fr-FR" sz="1600" b="1" dirty="0" err="1" smtClean="0">
                <a:solidFill>
                  <a:prstClr val="white"/>
                </a:solidFill>
              </a:rPr>
              <a:t>Arcus</a:t>
            </a:r>
            <a:r>
              <a:rPr lang="fr-FR" sz="1600" b="1" dirty="0" smtClean="0">
                <a:solidFill>
                  <a:prstClr val="white"/>
                </a:solidFill>
              </a:rPr>
              <a:t> </a:t>
            </a:r>
            <a:r>
              <a:rPr lang="fr-FR" sz="1600" b="1" dirty="0" err="1" smtClean="0">
                <a:solidFill>
                  <a:prstClr val="white"/>
                </a:solidFill>
              </a:rPr>
              <a:t>Ao</a:t>
            </a:r>
            <a:endParaRPr lang="fr-FR" sz="1600" b="1" dirty="0">
              <a:solidFill>
                <a:prstClr val="white"/>
              </a:solidFill>
            </a:endParaRPr>
          </a:p>
        </p:txBody>
      </p:sp>
      <p:sp>
        <p:nvSpPr>
          <p:cNvPr id="9" name="ZoneTexte 8"/>
          <p:cNvSpPr txBox="1"/>
          <p:nvPr/>
        </p:nvSpPr>
        <p:spPr>
          <a:xfrm>
            <a:off x="6444208" y="4746630"/>
            <a:ext cx="1008112" cy="338554"/>
          </a:xfrm>
          <a:prstGeom prst="rect">
            <a:avLst/>
          </a:prstGeom>
          <a:noFill/>
        </p:spPr>
        <p:txBody>
          <a:bodyPr wrap="square" rtlCol="0">
            <a:spAutoFit/>
          </a:bodyPr>
          <a:lstStyle/>
          <a:p>
            <a:r>
              <a:rPr lang="fr-FR" sz="1600" b="1" dirty="0" err="1" smtClean="0">
                <a:solidFill>
                  <a:prstClr val="white"/>
                </a:solidFill>
              </a:rPr>
              <a:t>Arcus</a:t>
            </a:r>
            <a:r>
              <a:rPr lang="fr-FR" sz="1600" b="1" dirty="0" smtClean="0">
                <a:solidFill>
                  <a:prstClr val="white"/>
                </a:solidFill>
              </a:rPr>
              <a:t> </a:t>
            </a:r>
            <a:r>
              <a:rPr lang="fr-FR" sz="1600" b="1" dirty="0" err="1" smtClean="0">
                <a:solidFill>
                  <a:prstClr val="white"/>
                </a:solidFill>
              </a:rPr>
              <a:t>Ao</a:t>
            </a:r>
            <a:endParaRPr lang="fr-FR" sz="1600" b="1" dirty="0">
              <a:solidFill>
                <a:prstClr val="white"/>
              </a:solidFill>
            </a:endParaRPr>
          </a:p>
        </p:txBody>
      </p:sp>
      <p:sp>
        <p:nvSpPr>
          <p:cNvPr id="10" name="ZoneTexte 9"/>
          <p:cNvSpPr txBox="1"/>
          <p:nvPr/>
        </p:nvSpPr>
        <p:spPr>
          <a:xfrm>
            <a:off x="7164288" y="4005064"/>
            <a:ext cx="1008112" cy="338554"/>
          </a:xfrm>
          <a:prstGeom prst="rect">
            <a:avLst/>
          </a:prstGeom>
          <a:noFill/>
        </p:spPr>
        <p:txBody>
          <a:bodyPr wrap="square" rtlCol="0">
            <a:spAutoFit/>
          </a:bodyPr>
          <a:lstStyle/>
          <a:p>
            <a:r>
              <a:rPr lang="fr-FR" sz="1600" b="1" dirty="0" err="1" smtClean="0">
                <a:solidFill>
                  <a:prstClr val="white"/>
                </a:solidFill>
              </a:rPr>
              <a:t>LVA</a:t>
            </a:r>
            <a:endParaRPr lang="fr-FR" sz="1600" b="1" dirty="0">
              <a:solidFill>
                <a:prstClr val="white"/>
              </a:solidFill>
            </a:endParaRPr>
          </a:p>
        </p:txBody>
      </p:sp>
      <p:sp>
        <p:nvSpPr>
          <p:cNvPr id="11" name="ZoneTexte 10"/>
          <p:cNvSpPr txBox="1"/>
          <p:nvPr/>
        </p:nvSpPr>
        <p:spPr>
          <a:xfrm>
            <a:off x="2915816" y="3645024"/>
            <a:ext cx="1008112" cy="338554"/>
          </a:xfrm>
          <a:prstGeom prst="rect">
            <a:avLst/>
          </a:prstGeom>
          <a:noFill/>
        </p:spPr>
        <p:txBody>
          <a:bodyPr wrap="square" rtlCol="0">
            <a:spAutoFit/>
          </a:bodyPr>
          <a:lstStyle/>
          <a:p>
            <a:r>
              <a:rPr lang="fr-FR" sz="1600" b="1" dirty="0" err="1" smtClean="0">
                <a:solidFill>
                  <a:prstClr val="white"/>
                </a:solidFill>
              </a:rPr>
              <a:t>LVA</a:t>
            </a:r>
            <a:endParaRPr lang="fr-FR" sz="1600" b="1" dirty="0">
              <a:solidFill>
                <a:prstClr val="white"/>
              </a:solidFill>
            </a:endParaRPr>
          </a:p>
        </p:txBody>
      </p:sp>
      <p:sp>
        <p:nvSpPr>
          <p:cNvPr id="5" name="Espace réservé du numéro de diapositive 4"/>
          <p:cNvSpPr>
            <a:spLocks noGrp="1"/>
          </p:cNvSpPr>
          <p:nvPr>
            <p:ph type="sldNum" sz="quarter" idx="12"/>
          </p:nvPr>
        </p:nvSpPr>
        <p:spPr/>
        <p:txBody>
          <a:bodyPr>
            <a:normAutofit fontScale="85000" lnSpcReduction="20000"/>
          </a:bodyPr>
          <a:lstStyle/>
          <a:p>
            <a:fld id="{CF4668DC-857F-487D-BFFA-8C0CA5037977}" type="slidenum">
              <a:rPr lang="fr-BE" smtClean="0"/>
              <a:pPr/>
              <a:t>24</a:t>
            </a:fld>
            <a:endParaRPr lang="fr-BE"/>
          </a:p>
        </p:txBody>
      </p:sp>
    </p:spTree>
    <p:extLst>
      <p:ext uri="{BB962C8B-B14F-4D97-AF65-F5344CB8AC3E}">
        <p14:creationId xmlns:p14="http://schemas.microsoft.com/office/powerpoint/2010/main" xmlns="" val="11760827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en-US" sz="4800" dirty="0" smtClean="0"/>
              <a:t>VERTEBRAL ARTERIES VARIANTS :</a:t>
            </a:r>
            <a:endParaRPr lang="en-US" sz="4800" dirty="0"/>
          </a:p>
        </p:txBody>
      </p:sp>
      <p:sp>
        <p:nvSpPr>
          <p:cNvPr id="4" name="Espace réservé du pied de page 3"/>
          <p:cNvSpPr>
            <a:spLocks noGrp="1"/>
          </p:cNvSpPr>
          <p:nvPr>
            <p:ph type="ftr" sz="quarter" idx="11"/>
          </p:nvPr>
        </p:nvSpPr>
        <p:spPr>
          <a:xfrm>
            <a:off x="7596336" y="6453337"/>
            <a:ext cx="1528591" cy="403408"/>
          </a:xfrm>
        </p:spPr>
        <p:txBody>
          <a:bodyPr/>
          <a:lstStyle/>
          <a:p>
            <a:r>
              <a:rPr lang="fr-BE" dirty="0" err="1" smtClean="0">
                <a:solidFill>
                  <a:schemeClr val="accent1">
                    <a:lumMod val="50000"/>
                  </a:schemeClr>
                </a:solidFill>
              </a:rPr>
              <a:t>VARIOUS</a:t>
            </a:r>
            <a:r>
              <a:rPr lang="fr-BE" dirty="0" smtClean="0">
                <a:solidFill>
                  <a:schemeClr val="accent1">
                    <a:lumMod val="50000"/>
                  </a:schemeClr>
                </a:solidFill>
              </a:rPr>
              <a:t> : </a:t>
            </a:r>
            <a:r>
              <a:rPr lang="fr-BE" dirty="0" err="1" smtClean="0">
                <a:solidFill>
                  <a:schemeClr val="accent1">
                    <a:lumMod val="50000"/>
                  </a:schemeClr>
                </a:solidFill>
              </a:rPr>
              <a:t>VR</a:t>
            </a:r>
            <a:r>
              <a:rPr lang="fr-BE" dirty="0" smtClean="0">
                <a:solidFill>
                  <a:schemeClr val="accent1">
                    <a:lumMod val="50000"/>
                  </a:schemeClr>
                </a:solidFill>
              </a:rPr>
              <a:t> 9</a:t>
            </a:r>
            <a:endParaRPr lang="fr-BE" dirty="0">
              <a:solidFill>
                <a:schemeClr val="accent1">
                  <a:lumMod val="50000"/>
                </a:schemeClr>
              </a:solidFill>
            </a:endParaRPr>
          </a:p>
        </p:txBody>
      </p:sp>
      <p:pic>
        <p:nvPicPr>
          <p:cNvPr id="6" name="Image 5"/>
          <p:cNvPicPr>
            <a:picLocks noChangeAspect="1"/>
          </p:cNvPicPr>
          <p:nvPr/>
        </p:nvPicPr>
        <p:blipFill rotWithShape="1">
          <a:blip r:embed="rId2" cstate="print">
            <a:extLst>
              <a:ext uri="{BEBA8EAE-BF5A-486C-A8C5-ECC9F3942E4B}">
                <a14:imgProps xmlns:a14="http://schemas.microsoft.com/office/drawing/2010/main" xmlns="">
                  <a14:imgLayer r:embed="rId3">
                    <a14:imgEffect>
                      <a14:sharpenSoften amount="-25000"/>
                    </a14:imgEffect>
                    <a14:imgEffect>
                      <a14:brightnessContrast contrast="40000"/>
                    </a14:imgEffect>
                  </a14:imgLayer>
                </a14:imgProps>
              </a:ext>
              <a:ext uri="{28A0092B-C50C-407E-A947-70E740481C1C}">
                <a14:useLocalDpi xmlns:a14="http://schemas.microsoft.com/office/drawing/2010/main" xmlns="" val="0"/>
              </a:ext>
            </a:extLst>
          </a:blip>
          <a:srcRect l="8026" t="3887" r="5444"/>
          <a:stretch/>
        </p:blipFill>
        <p:spPr>
          <a:xfrm>
            <a:off x="4895528" y="1774997"/>
            <a:ext cx="4157801" cy="323817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7" name="Image 6"/>
          <p:cNvPicPr>
            <a:picLocks noChangeAspect="1"/>
          </p:cNvPicPr>
          <p:nvPr/>
        </p:nvPicPr>
        <p:blipFill rotWithShape="1">
          <a:blip r:embed="rId4" cstate="print">
            <a:extLst>
              <a:ext uri="{BEBA8EAE-BF5A-486C-A8C5-ECC9F3942E4B}">
                <a14:imgProps xmlns:a14="http://schemas.microsoft.com/office/drawing/2010/main" xmlns="">
                  <a14:imgLayer r:embed="rId5">
                    <a14:imgEffect>
                      <a14:sharpenSoften amount="-25000"/>
                    </a14:imgEffect>
                    <a14:imgEffect>
                      <a14:brightnessContrast contrast="40000"/>
                    </a14:imgEffect>
                  </a14:imgLayer>
                </a14:imgProps>
              </a:ext>
              <a:ext uri="{28A0092B-C50C-407E-A947-70E740481C1C}">
                <a14:useLocalDpi xmlns:a14="http://schemas.microsoft.com/office/drawing/2010/main" xmlns="" val="0"/>
              </a:ext>
            </a:extLst>
          </a:blip>
          <a:srcRect l="6243" t="11256" r="9414"/>
          <a:stretch/>
        </p:blipFill>
        <p:spPr>
          <a:xfrm>
            <a:off x="539552" y="1700808"/>
            <a:ext cx="4180114" cy="329867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9" name="Espace réservé du contenu 2"/>
          <p:cNvSpPr txBox="1">
            <a:spLocks/>
          </p:cNvSpPr>
          <p:nvPr/>
        </p:nvSpPr>
        <p:spPr>
          <a:xfrm>
            <a:off x="179512" y="5157192"/>
            <a:ext cx="8784976" cy="1412776"/>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just">
              <a:buNone/>
            </a:pPr>
            <a:r>
              <a:rPr lang="en-US" sz="1800" b="1" u="sng" dirty="0" smtClean="0">
                <a:solidFill>
                  <a:schemeClr val="accent2"/>
                </a:solidFill>
              </a:rPr>
              <a:t>Figure. 12 :</a:t>
            </a:r>
            <a:r>
              <a:rPr lang="en-US" sz="1800" dirty="0"/>
              <a:t> </a:t>
            </a:r>
            <a:r>
              <a:rPr lang="en-US" sz="1800" dirty="0" smtClean="0"/>
              <a:t>Antero-posterior projection digital </a:t>
            </a:r>
            <a:r>
              <a:rPr lang="en-US" sz="1800" dirty="0" err="1" smtClean="0"/>
              <a:t>substraction</a:t>
            </a:r>
            <a:r>
              <a:rPr lang="en-US" sz="1800" dirty="0" smtClean="0"/>
              <a:t> aortogram shows :</a:t>
            </a:r>
          </a:p>
          <a:p>
            <a:pPr marL="0" indent="0" algn="just">
              <a:buNone/>
            </a:pPr>
            <a:r>
              <a:rPr lang="en-US" sz="1800" dirty="0" smtClean="0"/>
              <a:t>A. Right vertebral artery rising from the </a:t>
            </a:r>
            <a:r>
              <a:rPr lang="en-US" sz="1800" dirty="0" err="1" smtClean="0"/>
              <a:t>RBA</a:t>
            </a:r>
            <a:r>
              <a:rPr lang="en-US" sz="1800" dirty="0"/>
              <a:t>.</a:t>
            </a:r>
            <a:r>
              <a:rPr lang="en-US" sz="1800" dirty="0" smtClean="0"/>
              <a:t> </a:t>
            </a:r>
          </a:p>
          <a:p>
            <a:pPr marL="0" indent="0" algn="just">
              <a:buNone/>
            </a:pPr>
            <a:r>
              <a:rPr lang="en-US" sz="1800" dirty="0" smtClean="0"/>
              <a:t>B.  </a:t>
            </a:r>
            <a:r>
              <a:rPr lang="en-US" sz="1800" dirty="0" err="1" smtClean="0"/>
              <a:t>RVA</a:t>
            </a:r>
            <a:r>
              <a:rPr lang="en-US" sz="1800" dirty="0" smtClean="0"/>
              <a:t> rising from the </a:t>
            </a:r>
            <a:r>
              <a:rPr lang="en-US" sz="1800" dirty="0" err="1"/>
              <a:t>R</a:t>
            </a:r>
            <a:r>
              <a:rPr lang="en-US" sz="1800" dirty="0" err="1" smtClean="0"/>
              <a:t>BA</a:t>
            </a:r>
            <a:r>
              <a:rPr lang="en-US" sz="1800" dirty="0" smtClean="0"/>
              <a:t> and an hypoplasic </a:t>
            </a:r>
            <a:r>
              <a:rPr lang="en-US" sz="1800" dirty="0" err="1" smtClean="0"/>
              <a:t>LVA</a:t>
            </a:r>
            <a:r>
              <a:rPr lang="en-US" sz="1800" dirty="0" smtClean="0"/>
              <a:t>  originating from the aortic arch.</a:t>
            </a:r>
            <a:endParaRPr lang="en-US" sz="1600" dirty="0" smtClean="0"/>
          </a:p>
          <a:p>
            <a:pPr marL="0" indent="0" algn="just">
              <a:buNone/>
            </a:pPr>
            <a:r>
              <a:rPr lang="fr-FR" sz="1400" dirty="0" err="1" smtClean="0"/>
              <a:t>Arcus</a:t>
            </a:r>
            <a:r>
              <a:rPr lang="fr-FR" sz="1400" dirty="0" smtClean="0"/>
              <a:t> </a:t>
            </a:r>
            <a:r>
              <a:rPr lang="fr-FR" sz="1400" dirty="0" err="1" smtClean="0"/>
              <a:t>Ao</a:t>
            </a:r>
            <a:r>
              <a:rPr lang="fr-FR" sz="1400" dirty="0" smtClean="0"/>
              <a:t> : </a:t>
            </a:r>
            <a:r>
              <a:rPr lang="fr-FR" sz="1400" dirty="0" err="1" smtClean="0"/>
              <a:t>Aortic</a:t>
            </a:r>
            <a:r>
              <a:rPr lang="fr-FR" sz="1400" dirty="0" smtClean="0"/>
              <a:t> </a:t>
            </a:r>
            <a:r>
              <a:rPr lang="fr-FR" sz="1400" dirty="0" err="1" smtClean="0"/>
              <a:t>arch</a:t>
            </a:r>
            <a:r>
              <a:rPr lang="fr-FR" sz="1400" dirty="0" smtClean="0"/>
              <a:t>, </a:t>
            </a:r>
            <a:r>
              <a:rPr lang="fr-FR" sz="1400" dirty="0" err="1" smtClean="0"/>
              <a:t>LVA</a:t>
            </a:r>
            <a:r>
              <a:rPr lang="fr-FR" sz="1400" dirty="0" smtClean="0"/>
              <a:t> : </a:t>
            </a:r>
            <a:r>
              <a:rPr lang="fr-FR" sz="1400" dirty="0" err="1" smtClean="0"/>
              <a:t>left</a:t>
            </a:r>
            <a:r>
              <a:rPr lang="fr-FR" sz="1400" dirty="0" smtClean="0"/>
              <a:t> </a:t>
            </a:r>
            <a:r>
              <a:rPr lang="fr-FR" sz="1400" dirty="0" err="1" smtClean="0"/>
              <a:t>vertebral</a:t>
            </a:r>
            <a:r>
              <a:rPr lang="fr-FR" sz="1400" dirty="0" smtClean="0"/>
              <a:t> </a:t>
            </a:r>
            <a:r>
              <a:rPr lang="fr-FR" sz="1400" dirty="0" err="1" smtClean="0"/>
              <a:t>artery</a:t>
            </a:r>
            <a:r>
              <a:rPr lang="fr-FR" sz="1400" dirty="0" smtClean="0"/>
              <a:t>, </a:t>
            </a:r>
            <a:r>
              <a:rPr lang="fr-FR" sz="1400" dirty="0" err="1" smtClean="0"/>
              <a:t>RVA</a:t>
            </a:r>
            <a:r>
              <a:rPr lang="fr-FR" sz="1400" dirty="0" smtClean="0"/>
              <a:t> : right </a:t>
            </a:r>
            <a:r>
              <a:rPr lang="fr-FR" sz="1400" dirty="0" err="1" smtClean="0"/>
              <a:t>vertebral</a:t>
            </a:r>
            <a:r>
              <a:rPr lang="fr-FR" sz="1400" dirty="0" smtClean="0"/>
              <a:t> </a:t>
            </a:r>
            <a:r>
              <a:rPr lang="fr-FR" sz="1400" dirty="0" err="1" smtClean="0"/>
              <a:t>artery</a:t>
            </a:r>
            <a:r>
              <a:rPr lang="fr-FR" sz="1400" dirty="0" smtClean="0"/>
              <a:t>, </a:t>
            </a:r>
            <a:r>
              <a:rPr lang="fr-FR" sz="1400" dirty="0" err="1" smtClean="0"/>
              <a:t>RBA</a:t>
            </a:r>
            <a:r>
              <a:rPr lang="fr-FR" sz="1400" dirty="0" smtClean="0"/>
              <a:t> : right </a:t>
            </a:r>
            <a:r>
              <a:rPr lang="fr-FR" sz="1400" dirty="0" err="1" smtClean="0"/>
              <a:t>brachiocephalic</a:t>
            </a:r>
            <a:r>
              <a:rPr lang="fr-FR" sz="1400" dirty="0" smtClean="0"/>
              <a:t> </a:t>
            </a:r>
            <a:r>
              <a:rPr lang="fr-FR" sz="1400" dirty="0" err="1" smtClean="0"/>
              <a:t>artery</a:t>
            </a:r>
            <a:r>
              <a:rPr lang="fr-FR" sz="1400" dirty="0" smtClean="0"/>
              <a:t>.</a:t>
            </a:r>
            <a:endParaRPr lang="fr-FR" sz="1400" dirty="0"/>
          </a:p>
        </p:txBody>
      </p:sp>
      <p:sp>
        <p:nvSpPr>
          <p:cNvPr id="10" name="ZoneTexte 9"/>
          <p:cNvSpPr txBox="1"/>
          <p:nvPr/>
        </p:nvSpPr>
        <p:spPr>
          <a:xfrm>
            <a:off x="539552" y="4602614"/>
            <a:ext cx="504056" cy="338554"/>
          </a:xfrm>
          <a:prstGeom prst="rect">
            <a:avLst/>
          </a:prstGeom>
          <a:noFill/>
        </p:spPr>
        <p:txBody>
          <a:bodyPr wrap="square" rtlCol="0">
            <a:spAutoFit/>
          </a:bodyPr>
          <a:lstStyle/>
          <a:p>
            <a:r>
              <a:rPr lang="fr-FR" sz="1600" b="1" dirty="0" smtClean="0">
                <a:solidFill>
                  <a:prstClr val="white"/>
                </a:solidFill>
              </a:rPr>
              <a:t>A</a:t>
            </a:r>
            <a:endParaRPr lang="fr-FR" sz="1600" b="1" dirty="0">
              <a:solidFill>
                <a:prstClr val="white"/>
              </a:solidFill>
            </a:endParaRPr>
          </a:p>
        </p:txBody>
      </p:sp>
      <p:sp>
        <p:nvSpPr>
          <p:cNvPr id="11" name="ZoneTexte 10"/>
          <p:cNvSpPr txBox="1"/>
          <p:nvPr/>
        </p:nvSpPr>
        <p:spPr>
          <a:xfrm>
            <a:off x="4932040" y="4674622"/>
            <a:ext cx="504056" cy="338554"/>
          </a:xfrm>
          <a:prstGeom prst="rect">
            <a:avLst/>
          </a:prstGeom>
          <a:noFill/>
        </p:spPr>
        <p:txBody>
          <a:bodyPr wrap="square" rtlCol="0">
            <a:spAutoFit/>
          </a:bodyPr>
          <a:lstStyle/>
          <a:p>
            <a:r>
              <a:rPr lang="fr-FR" sz="1600" b="1" dirty="0">
                <a:solidFill>
                  <a:prstClr val="white"/>
                </a:solidFill>
              </a:rPr>
              <a:t>B</a:t>
            </a:r>
          </a:p>
        </p:txBody>
      </p:sp>
      <p:sp>
        <p:nvSpPr>
          <p:cNvPr id="12" name="ZoneTexte 11"/>
          <p:cNvSpPr txBox="1"/>
          <p:nvPr/>
        </p:nvSpPr>
        <p:spPr>
          <a:xfrm>
            <a:off x="3059832" y="2780928"/>
            <a:ext cx="1008112" cy="338554"/>
          </a:xfrm>
          <a:prstGeom prst="rect">
            <a:avLst/>
          </a:prstGeom>
          <a:noFill/>
        </p:spPr>
        <p:txBody>
          <a:bodyPr wrap="square" rtlCol="0">
            <a:spAutoFit/>
          </a:bodyPr>
          <a:lstStyle/>
          <a:p>
            <a:r>
              <a:rPr lang="fr-FR" sz="1600" b="1" dirty="0" err="1" smtClean="0"/>
              <a:t>LVA</a:t>
            </a:r>
            <a:endParaRPr lang="fr-FR" sz="1600" b="1" dirty="0"/>
          </a:p>
        </p:txBody>
      </p:sp>
      <p:sp>
        <p:nvSpPr>
          <p:cNvPr id="13" name="ZoneTexte 12"/>
          <p:cNvSpPr txBox="1"/>
          <p:nvPr/>
        </p:nvSpPr>
        <p:spPr>
          <a:xfrm>
            <a:off x="7668344" y="4098558"/>
            <a:ext cx="1008112" cy="338554"/>
          </a:xfrm>
          <a:prstGeom prst="rect">
            <a:avLst/>
          </a:prstGeom>
          <a:noFill/>
        </p:spPr>
        <p:txBody>
          <a:bodyPr wrap="square" rtlCol="0">
            <a:spAutoFit/>
          </a:bodyPr>
          <a:lstStyle/>
          <a:p>
            <a:r>
              <a:rPr lang="fr-FR" sz="1600" b="1" dirty="0" err="1" smtClean="0"/>
              <a:t>LVA</a:t>
            </a:r>
            <a:endParaRPr lang="fr-FR" sz="1600" b="1" dirty="0"/>
          </a:p>
        </p:txBody>
      </p:sp>
      <p:sp>
        <p:nvSpPr>
          <p:cNvPr id="14" name="ZoneTexte 13"/>
          <p:cNvSpPr txBox="1"/>
          <p:nvPr/>
        </p:nvSpPr>
        <p:spPr>
          <a:xfrm>
            <a:off x="6660232" y="4602614"/>
            <a:ext cx="1008112" cy="338554"/>
          </a:xfrm>
          <a:prstGeom prst="rect">
            <a:avLst/>
          </a:prstGeom>
          <a:noFill/>
        </p:spPr>
        <p:txBody>
          <a:bodyPr wrap="square" rtlCol="0">
            <a:spAutoFit/>
          </a:bodyPr>
          <a:lstStyle/>
          <a:p>
            <a:r>
              <a:rPr lang="fr-FR" sz="1600" b="1" dirty="0" err="1" smtClean="0">
                <a:solidFill>
                  <a:schemeClr val="bg1"/>
                </a:solidFill>
              </a:rPr>
              <a:t>Arcus</a:t>
            </a:r>
            <a:r>
              <a:rPr lang="fr-FR" sz="1600" b="1" dirty="0" smtClean="0">
                <a:solidFill>
                  <a:schemeClr val="bg1"/>
                </a:solidFill>
              </a:rPr>
              <a:t> </a:t>
            </a:r>
            <a:r>
              <a:rPr lang="fr-FR" sz="1600" b="1" dirty="0" err="1" smtClean="0">
                <a:solidFill>
                  <a:schemeClr val="bg1"/>
                </a:solidFill>
              </a:rPr>
              <a:t>Ao</a:t>
            </a:r>
            <a:endParaRPr lang="fr-FR" sz="1600" b="1" dirty="0">
              <a:solidFill>
                <a:schemeClr val="bg1"/>
              </a:solidFill>
            </a:endParaRPr>
          </a:p>
        </p:txBody>
      </p:sp>
      <p:sp>
        <p:nvSpPr>
          <p:cNvPr id="15" name="ZoneTexte 14"/>
          <p:cNvSpPr txBox="1"/>
          <p:nvPr/>
        </p:nvSpPr>
        <p:spPr>
          <a:xfrm>
            <a:off x="6470372" y="2035587"/>
            <a:ext cx="1008112" cy="338554"/>
          </a:xfrm>
          <a:prstGeom prst="rect">
            <a:avLst/>
          </a:prstGeom>
          <a:noFill/>
        </p:spPr>
        <p:txBody>
          <a:bodyPr wrap="square" rtlCol="0">
            <a:spAutoFit/>
          </a:bodyPr>
          <a:lstStyle/>
          <a:p>
            <a:r>
              <a:rPr lang="fr-FR" sz="1600" b="1" dirty="0" err="1"/>
              <a:t>R</a:t>
            </a:r>
            <a:r>
              <a:rPr lang="fr-FR" sz="1600" b="1" dirty="0" err="1" smtClean="0"/>
              <a:t>VA</a:t>
            </a:r>
            <a:endParaRPr lang="fr-FR" sz="1600" b="1" dirty="0"/>
          </a:p>
        </p:txBody>
      </p:sp>
      <p:sp>
        <p:nvSpPr>
          <p:cNvPr id="16" name="ZoneTexte 15"/>
          <p:cNvSpPr txBox="1"/>
          <p:nvPr/>
        </p:nvSpPr>
        <p:spPr>
          <a:xfrm>
            <a:off x="1348408" y="2204864"/>
            <a:ext cx="1008112" cy="338554"/>
          </a:xfrm>
          <a:prstGeom prst="rect">
            <a:avLst/>
          </a:prstGeom>
          <a:noFill/>
        </p:spPr>
        <p:txBody>
          <a:bodyPr wrap="square" rtlCol="0">
            <a:spAutoFit/>
          </a:bodyPr>
          <a:lstStyle/>
          <a:p>
            <a:pPr algn="r"/>
            <a:r>
              <a:rPr lang="fr-FR" sz="1600" b="1" dirty="0" err="1"/>
              <a:t>R</a:t>
            </a:r>
            <a:r>
              <a:rPr lang="fr-FR" sz="1600" b="1" dirty="0" err="1" smtClean="0"/>
              <a:t>VA</a:t>
            </a:r>
            <a:endParaRPr lang="fr-FR" sz="1600" b="1" dirty="0"/>
          </a:p>
        </p:txBody>
      </p:sp>
      <p:sp>
        <p:nvSpPr>
          <p:cNvPr id="17" name="ZoneTexte 16"/>
          <p:cNvSpPr txBox="1"/>
          <p:nvPr/>
        </p:nvSpPr>
        <p:spPr>
          <a:xfrm>
            <a:off x="2356520" y="4515132"/>
            <a:ext cx="1008112" cy="338554"/>
          </a:xfrm>
          <a:prstGeom prst="rect">
            <a:avLst/>
          </a:prstGeom>
          <a:noFill/>
        </p:spPr>
        <p:txBody>
          <a:bodyPr wrap="square" rtlCol="0">
            <a:spAutoFit/>
          </a:bodyPr>
          <a:lstStyle/>
          <a:p>
            <a:r>
              <a:rPr lang="fr-FR" sz="1600" b="1" dirty="0" err="1" smtClean="0">
                <a:solidFill>
                  <a:schemeClr val="bg1"/>
                </a:solidFill>
              </a:rPr>
              <a:t>Arcus</a:t>
            </a:r>
            <a:r>
              <a:rPr lang="fr-FR" sz="1600" b="1" dirty="0" smtClean="0">
                <a:solidFill>
                  <a:schemeClr val="bg1"/>
                </a:solidFill>
              </a:rPr>
              <a:t> </a:t>
            </a:r>
            <a:r>
              <a:rPr lang="fr-FR" sz="1600" b="1" dirty="0" err="1" smtClean="0">
                <a:solidFill>
                  <a:schemeClr val="bg1"/>
                </a:solidFill>
              </a:rPr>
              <a:t>Ao</a:t>
            </a:r>
            <a:endParaRPr lang="fr-FR" sz="1600" b="1" dirty="0">
              <a:solidFill>
                <a:schemeClr val="bg1"/>
              </a:solidFill>
            </a:endParaRPr>
          </a:p>
        </p:txBody>
      </p:sp>
      <p:sp>
        <p:nvSpPr>
          <p:cNvPr id="3" name="Espace réservé du numéro de diapositive 2"/>
          <p:cNvSpPr>
            <a:spLocks noGrp="1"/>
          </p:cNvSpPr>
          <p:nvPr>
            <p:ph type="sldNum" sz="quarter" idx="12"/>
          </p:nvPr>
        </p:nvSpPr>
        <p:spPr/>
        <p:txBody>
          <a:bodyPr>
            <a:normAutofit fontScale="85000" lnSpcReduction="20000"/>
          </a:bodyPr>
          <a:lstStyle/>
          <a:p>
            <a:fld id="{CF4668DC-857F-487D-BFFA-8C0CA5037977}" type="slidenum">
              <a:rPr lang="fr-BE" smtClean="0"/>
              <a:pPr/>
              <a:t>25</a:t>
            </a:fld>
            <a:endParaRPr lang="fr-BE"/>
          </a:p>
        </p:txBody>
      </p:sp>
    </p:spTree>
    <p:extLst>
      <p:ext uri="{BB962C8B-B14F-4D97-AF65-F5344CB8AC3E}">
        <p14:creationId xmlns:p14="http://schemas.microsoft.com/office/powerpoint/2010/main" xmlns="" val="23920561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5400" dirty="0" smtClean="0"/>
              <a:t>ABREVIATIONS :</a:t>
            </a:r>
            <a:endParaRPr lang="fr-FR" sz="5400" dirty="0"/>
          </a:p>
        </p:txBody>
      </p:sp>
      <p:sp>
        <p:nvSpPr>
          <p:cNvPr id="3" name="Espace réservé du contenu 2"/>
          <p:cNvSpPr>
            <a:spLocks noGrp="1"/>
          </p:cNvSpPr>
          <p:nvPr>
            <p:ph sz="quarter" idx="1"/>
          </p:nvPr>
        </p:nvSpPr>
        <p:spPr>
          <a:xfrm>
            <a:off x="1332728" y="1600200"/>
            <a:ext cx="6047584" cy="4495800"/>
          </a:xfrm>
        </p:spPr>
        <p:txBody>
          <a:bodyPr>
            <a:normAutofit/>
          </a:bodyPr>
          <a:lstStyle/>
          <a:p>
            <a:pPr algn="just">
              <a:buFont typeface="Arial" pitchFamily="34" charset="0"/>
              <a:buChar char="•"/>
            </a:pPr>
            <a:r>
              <a:rPr lang="en-US" sz="2000" b="1" dirty="0">
                <a:solidFill>
                  <a:schemeClr val="accent1">
                    <a:lumMod val="75000"/>
                  </a:schemeClr>
                </a:solidFill>
              </a:rPr>
              <a:t>A</a:t>
            </a:r>
            <a:r>
              <a:rPr lang="fr-FR" sz="2000" b="1" dirty="0" err="1" smtClean="0">
                <a:solidFill>
                  <a:schemeClr val="accent1">
                    <a:lumMod val="75000"/>
                  </a:schemeClr>
                </a:solidFill>
              </a:rPr>
              <a:t>RSA</a:t>
            </a:r>
            <a:r>
              <a:rPr lang="fr-FR" sz="2000" b="1" dirty="0" smtClean="0">
                <a:solidFill>
                  <a:schemeClr val="accent1">
                    <a:lumMod val="75000"/>
                  </a:schemeClr>
                </a:solidFill>
              </a:rPr>
              <a:t>    </a:t>
            </a:r>
            <a:r>
              <a:rPr lang="fr-FR" sz="2000" dirty="0" smtClean="0"/>
              <a:t>:  Aberrant </a:t>
            </a:r>
            <a:r>
              <a:rPr lang="fr-FR" sz="2000" dirty="0"/>
              <a:t>right subclavian </a:t>
            </a:r>
            <a:r>
              <a:rPr lang="fr-FR" sz="2000" dirty="0" err="1" smtClean="0"/>
              <a:t>artery</a:t>
            </a:r>
            <a:r>
              <a:rPr lang="fr-FR" sz="2000" dirty="0" smtClean="0"/>
              <a:t> </a:t>
            </a:r>
          </a:p>
          <a:p>
            <a:pPr algn="just">
              <a:buFont typeface="Arial" pitchFamily="34" charset="0"/>
              <a:buChar char="•"/>
            </a:pPr>
            <a:r>
              <a:rPr lang="en-US" sz="2000" b="1" dirty="0" err="1" smtClean="0">
                <a:solidFill>
                  <a:schemeClr val="accent1">
                    <a:lumMod val="75000"/>
                  </a:schemeClr>
                </a:solidFill>
              </a:rPr>
              <a:t>BCA</a:t>
            </a:r>
            <a:r>
              <a:rPr lang="en-US" sz="2000" b="1" dirty="0" smtClean="0">
                <a:solidFill>
                  <a:schemeClr val="accent1">
                    <a:lumMod val="75000"/>
                  </a:schemeClr>
                </a:solidFill>
              </a:rPr>
              <a:t>      </a:t>
            </a:r>
            <a:r>
              <a:rPr lang="en-US" sz="2000" dirty="0" smtClean="0"/>
              <a:t>:  Brachiocephalic artery</a:t>
            </a:r>
          </a:p>
          <a:p>
            <a:pPr algn="just">
              <a:buFont typeface="Arial" pitchFamily="34" charset="0"/>
              <a:buChar char="•"/>
            </a:pPr>
            <a:r>
              <a:rPr lang="fr-FR" sz="2000" b="1" dirty="0" err="1" smtClean="0">
                <a:solidFill>
                  <a:schemeClr val="accent1">
                    <a:lumMod val="75000"/>
                  </a:schemeClr>
                </a:solidFill>
              </a:rPr>
              <a:t>LAA</a:t>
            </a:r>
            <a:r>
              <a:rPr lang="fr-FR" sz="2000" b="1" dirty="0" smtClean="0">
                <a:solidFill>
                  <a:schemeClr val="accent1">
                    <a:lumMod val="75000"/>
                  </a:schemeClr>
                </a:solidFill>
              </a:rPr>
              <a:t>      </a:t>
            </a:r>
            <a:r>
              <a:rPr lang="fr-FR" sz="2000" dirty="0" smtClean="0"/>
              <a:t>:  </a:t>
            </a:r>
            <a:r>
              <a:rPr lang="fr-FR" sz="2000" dirty="0" err="1" smtClean="0"/>
              <a:t>left</a:t>
            </a:r>
            <a:r>
              <a:rPr lang="fr-FR" sz="2000" dirty="0" smtClean="0"/>
              <a:t> </a:t>
            </a:r>
            <a:r>
              <a:rPr lang="fr-FR" sz="2000" dirty="0" err="1"/>
              <a:t>aortic</a:t>
            </a:r>
            <a:r>
              <a:rPr lang="fr-FR" sz="2000" dirty="0"/>
              <a:t> </a:t>
            </a:r>
            <a:r>
              <a:rPr lang="fr-FR" sz="2000" dirty="0" err="1" smtClean="0"/>
              <a:t>arch</a:t>
            </a:r>
            <a:endParaRPr lang="en-US" sz="2000" dirty="0" smtClean="0"/>
          </a:p>
          <a:p>
            <a:pPr algn="just">
              <a:buFont typeface="Arial" pitchFamily="34" charset="0"/>
              <a:buChar char="•"/>
            </a:pPr>
            <a:r>
              <a:rPr lang="en-US" sz="2000" b="1" dirty="0" err="1" smtClean="0">
                <a:solidFill>
                  <a:schemeClr val="accent1">
                    <a:lumMod val="75000"/>
                  </a:schemeClr>
                </a:solidFill>
              </a:rPr>
              <a:t>LCCA</a:t>
            </a:r>
            <a:r>
              <a:rPr lang="en-US" sz="2000" b="1" dirty="0" smtClean="0">
                <a:solidFill>
                  <a:schemeClr val="accent1">
                    <a:lumMod val="75000"/>
                  </a:schemeClr>
                </a:solidFill>
              </a:rPr>
              <a:t>   </a:t>
            </a:r>
            <a:r>
              <a:rPr lang="en-US" sz="2000" dirty="0" smtClean="0"/>
              <a:t> :  Left </a:t>
            </a:r>
            <a:r>
              <a:rPr lang="en-US" sz="2000" dirty="0"/>
              <a:t>common carotid </a:t>
            </a:r>
            <a:r>
              <a:rPr lang="en-US" sz="2000" dirty="0" smtClean="0"/>
              <a:t>artery</a:t>
            </a:r>
          </a:p>
          <a:p>
            <a:pPr algn="just">
              <a:buFont typeface="Arial" pitchFamily="34" charset="0"/>
              <a:buChar char="•"/>
            </a:pPr>
            <a:r>
              <a:rPr lang="fr-FR" sz="2000" b="1" dirty="0" err="1" smtClean="0">
                <a:solidFill>
                  <a:schemeClr val="accent1">
                    <a:lumMod val="75000"/>
                  </a:schemeClr>
                </a:solidFill>
              </a:rPr>
              <a:t>LDA</a:t>
            </a:r>
            <a:r>
              <a:rPr lang="fr-FR" sz="2000" b="1" dirty="0" smtClean="0">
                <a:solidFill>
                  <a:schemeClr val="accent1">
                    <a:lumMod val="75000"/>
                  </a:schemeClr>
                </a:solidFill>
              </a:rPr>
              <a:t>     </a:t>
            </a:r>
            <a:r>
              <a:rPr lang="fr-FR" sz="2000" dirty="0" smtClean="0"/>
              <a:t> :   </a:t>
            </a:r>
            <a:r>
              <a:rPr lang="fr-FR" sz="2000" dirty="0" err="1"/>
              <a:t>L</a:t>
            </a:r>
            <a:r>
              <a:rPr lang="fr-FR" sz="2000" dirty="0" err="1" smtClean="0"/>
              <a:t>eft</a:t>
            </a:r>
            <a:r>
              <a:rPr lang="fr-FR" sz="2000" dirty="0" smtClean="0"/>
              <a:t> </a:t>
            </a:r>
            <a:r>
              <a:rPr lang="fr-FR" sz="2000" dirty="0" err="1"/>
              <a:t>ductus</a:t>
            </a:r>
            <a:r>
              <a:rPr lang="fr-FR" sz="2000" dirty="0"/>
              <a:t> </a:t>
            </a:r>
            <a:r>
              <a:rPr lang="fr-FR" sz="2000" dirty="0" err="1" smtClean="0"/>
              <a:t>arteriosus</a:t>
            </a:r>
            <a:endParaRPr lang="fr-FR" sz="2000" dirty="0"/>
          </a:p>
          <a:p>
            <a:pPr algn="just">
              <a:buFont typeface="Arial" pitchFamily="34" charset="0"/>
              <a:buChar char="•"/>
            </a:pPr>
            <a:r>
              <a:rPr lang="fr-FR" sz="2000" b="1" dirty="0" err="1" smtClean="0">
                <a:solidFill>
                  <a:schemeClr val="accent1">
                    <a:lumMod val="75000"/>
                  </a:schemeClr>
                </a:solidFill>
              </a:rPr>
              <a:t>LSA</a:t>
            </a:r>
            <a:r>
              <a:rPr lang="fr-FR" sz="2000" b="1" dirty="0" smtClean="0">
                <a:solidFill>
                  <a:schemeClr val="accent1">
                    <a:lumMod val="75000"/>
                  </a:schemeClr>
                </a:solidFill>
              </a:rPr>
              <a:t>     </a:t>
            </a:r>
            <a:r>
              <a:rPr lang="fr-FR" sz="2000" dirty="0" smtClean="0"/>
              <a:t> :   </a:t>
            </a:r>
            <a:r>
              <a:rPr lang="fr-FR" sz="2000" dirty="0" err="1"/>
              <a:t>L</a:t>
            </a:r>
            <a:r>
              <a:rPr lang="fr-FR" sz="2000" dirty="0" err="1" smtClean="0"/>
              <a:t>eft</a:t>
            </a:r>
            <a:r>
              <a:rPr lang="fr-FR" sz="2000" dirty="0" smtClean="0"/>
              <a:t> </a:t>
            </a:r>
            <a:r>
              <a:rPr lang="fr-FR" sz="2000" dirty="0"/>
              <a:t>subclavian </a:t>
            </a:r>
            <a:r>
              <a:rPr lang="fr-FR" sz="2000" dirty="0" err="1" smtClean="0"/>
              <a:t>artery</a:t>
            </a:r>
            <a:r>
              <a:rPr lang="fr-FR" sz="2000" dirty="0" smtClean="0"/>
              <a:t> </a:t>
            </a:r>
          </a:p>
          <a:p>
            <a:pPr algn="just">
              <a:buFont typeface="Arial" pitchFamily="34" charset="0"/>
              <a:buChar char="•"/>
            </a:pPr>
            <a:r>
              <a:rPr lang="fr-FR" sz="2000" b="1" dirty="0" err="1" smtClean="0">
                <a:solidFill>
                  <a:schemeClr val="accent1">
                    <a:lumMod val="75000"/>
                  </a:schemeClr>
                </a:solidFill>
              </a:rPr>
              <a:t>LVA</a:t>
            </a:r>
            <a:r>
              <a:rPr lang="fr-FR" sz="2000" b="1" dirty="0" smtClean="0">
                <a:solidFill>
                  <a:schemeClr val="accent1">
                    <a:lumMod val="75000"/>
                  </a:schemeClr>
                </a:solidFill>
              </a:rPr>
              <a:t>   </a:t>
            </a:r>
            <a:r>
              <a:rPr lang="fr-FR" sz="2000" dirty="0" smtClean="0"/>
              <a:t>   :   </a:t>
            </a:r>
            <a:r>
              <a:rPr lang="fr-FR" sz="2000" dirty="0" err="1"/>
              <a:t>L</a:t>
            </a:r>
            <a:r>
              <a:rPr lang="fr-FR" sz="2000" dirty="0" err="1" smtClean="0"/>
              <a:t>eft</a:t>
            </a:r>
            <a:r>
              <a:rPr lang="fr-FR" sz="2000" dirty="0" smtClean="0"/>
              <a:t> </a:t>
            </a:r>
            <a:r>
              <a:rPr lang="fr-FR" sz="2000" dirty="0" err="1"/>
              <a:t>vertebral</a:t>
            </a:r>
            <a:r>
              <a:rPr lang="fr-FR" sz="2000" dirty="0"/>
              <a:t> </a:t>
            </a:r>
            <a:r>
              <a:rPr lang="fr-FR" sz="2000" dirty="0" err="1" smtClean="0"/>
              <a:t>artery</a:t>
            </a:r>
            <a:endParaRPr lang="fr-FR" sz="2000" dirty="0" smtClean="0"/>
          </a:p>
          <a:p>
            <a:pPr algn="just">
              <a:buFont typeface="Arial" pitchFamily="34" charset="0"/>
              <a:buChar char="•"/>
            </a:pPr>
            <a:r>
              <a:rPr lang="fr-FR" sz="2000" b="1" dirty="0" err="1" smtClean="0">
                <a:solidFill>
                  <a:schemeClr val="accent1">
                    <a:lumMod val="75000"/>
                  </a:schemeClr>
                </a:solidFill>
              </a:rPr>
              <a:t>RAA</a:t>
            </a:r>
            <a:r>
              <a:rPr lang="fr-FR" sz="2000" b="1" dirty="0" smtClean="0">
                <a:solidFill>
                  <a:schemeClr val="accent1">
                    <a:lumMod val="75000"/>
                  </a:schemeClr>
                </a:solidFill>
              </a:rPr>
              <a:t>   </a:t>
            </a:r>
            <a:r>
              <a:rPr lang="fr-FR" sz="2000" dirty="0" smtClean="0"/>
              <a:t>  :   Right </a:t>
            </a:r>
            <a:r>
              <a:rPr lang="fr-FR" sz="2000" dirty="0" err="1"/>
              <a:t>aortic</a:t>
            </a:r>
            <a:r>
              <a:rPr lang="fr-FR" sz="2000" dirty="0"/>
              <a:t> </a:t>
            </a:r>
            <a:r>
              <a:rPr lang="fr-FR" sz="2000" dirty="0" err="1" smtClean="0"/>
              <a:t>arch</a:t>
            </a:r>
            <a:endParaRPr lang="fr-FR" sz="2000" dirty="0"/>
          </a:p>
          <a:p>
            <a:pPr algn="just">
              <a:buFont typeface="Arial" pitchFamily="34" charset="0"/>
              <a:buChar char="•"/>
            </a:pPr>
            <a:r>
              <a:rPr lang="en-US" sz="2000" b="1" dirty="0" err="1" smtClean="0">
                <a:solidFill>
                  <a:schemeClr val="accent1">
                    <a:lumMod val="75000"/>
                  </a:schemeClr>
                </a:solidFill>
              </a:rPr>
              <a:t>RCCA</a:t>
            </a:r>
            <a:r>
              <a:rPr lang="en-US" sz="2000" b="1" dirty="0" smtClean="0">
                <a:solidFill>
                  <a:schemeClr val="accent1">
                    <a:lumMod val="75000"/>
                  </a:schemeClr>
                </a:solidFill>
              </a:rPr>
              <a:t>  </a:t>
            </a:r>
            <a:r>
              <a:rPr lang="en-US" sz="2000" dirty="0" smtClean="0"/>
              <a:t> :   Right </a:t>
            </a:r>
            <a:r>
              <a:rPr lang="en-US" sz="2000" dirty="0"/>
              <a:t>common carotid </a:t>
            </a:r>
            <a:r>
              <a:rPr lang="en-US" sz="2000" dirty="0" smtClean="0"/>
              <a:t>artery</a:t>
            </a:r>
          </a:p>
          <a:p>
            <a:pPr algn="just">
              <a:buFont typeface="Arial" pitchFamily="34" charset="0"/>
              <a:buChar char="•"/>
            </a:pPr>
            <a:r>
              <a:rPr lang="fr-FR" sz="2000" b="1" dirty="0" err="1" smtClean="0">
                <a:solidFill>
                  <a:schemeClr val="accent1">
                    <a:lumMod val="75000"/>
                  </a:schemeClr>
                </a:solidFill>
              </a:rPr>
              <a:t>RSA</a:t>
            </a:r>
            <a:r>
              <a:rPr lang="fr-FR" sz="2000" b="1" dirty="0" smtClean="0">
                <a:solidFill>
                  <a:schemeClr val="accent1">
                    <a:lumMod val="75000"/>
                  </a:schemeClr>
                </a:solidFill>
              </a:rPr>
              <a:t>    </a:t>
            </a:r>
            <a:r>
              <a:rPr lang="fr-FR" sz="2000" dirty="0" smtClean="0"/>
              <a:t>  :   Right </a:t>
            </a:r>
            <a:r>
              <a:rPr lang="fr-FR" sz="2000" dirty="0"/>
              <a:t>subclavian </a:t>
            </a:r>
            <a:r>
              <a:rPr lang="fr-FR" sz="2000" dirty="0" err="1" smtClean="0"/>
              <a:t>artery</a:t>
            </a:r>
            <a:endParaRPr lang="fr-FR" sz="2000" dirty="0" smtClean="0"/>
          </a:p>
          <a:p>
            <a:pPr algn="just">
              <a:buFont typeface="Arial" pitchFamily="34" charset="0"/>
              <a:buChar char="•"/>
            </a:pPr>
            <a:r>
              <a:rPr lang="fr-FR" sz="2000" b="1" dirty="0" err="1" smtClean="0">
                <a:solidFill>
                  <a:schemeClr val="accent1">
                    <a:lumMod val="75000"/>
                  </a:schemeClr>
                </a:solidFill>
              </a:rPr>
              <a:t>RVA</a:t>
            </a:r>
            <a:r>
              <a:rPr lang="fr-FR" sz="2000" b="1" dirty="0" smtClean="0">
                <a:solidFill>
                  <a:schemeClr val="accent1">
                    <a:lumMod val="75000"/>
                  </a:schemeClr>
                </a:solidFill>
              </a:rPr>
              <a:t>    </a:t>
            </a:r>
            <a:r>
              <a:rPr lang="fr-FR" sz="2000" dirty="0" smtClean="0"/>
              <a:t>  :   Right </a:t>
            </a:r>
            <a:r>
              <a:rPr lang="fr-FR" sz="2000" dirty="0" err="1"/>
              <a:t>vertebral</a:t>
            </a:r>
            <a:r>
              <a:rPr lang="fr-FR" sz="2000" dirty="0"/>
              <a:t> </a:t>
            </a:r>
            <a:r>
              <a:rPr lang="fr-FR" sz="2000" dirty="0" err="1" smtClean="0"/>
              <a:t>artery</a:t>
            </a:r>
            <a:endParaRPr lang="fr-FR" sz="2000" dirty="0" smtClean="0"/>
          </a:p>
        </p:txBody>
      </p:sp>
      <p:sp>
        <p:nvSpPr>
          <p:cNvPr id="4" name="Espace réservé du pied de page 3"/>
          <p:cNvSpPr>
            <a:spLocks noGrp="1"/>
          </p:cNvSpPr>
          <p:nvPr>
            <p:ph type="ftr" sz="quarter" idx="11"/>
          </p:nvPr>
        </p:nvSpPr>
        <p:spPr>
          <a:xfrm>
            <a:off x="7668344" y="6525344"/>
            <a:ext cx="1512168" cy="360040"/>
          </a:xfrm>
        </p:spPr>
        <p:txBody>
          <a:bodyPr/>
          <a:lstStyle/>
          <a:p>
            <a:r>
              <a:rPr lang="fr-BE" smtClean="0">
                <a:solidFill>
                  <a:schemeClr val="accent1">
                    <a:lumMod val="50000"/>
                  </a:schemeClr>
                </a:solidFill>
              </a:rPr>
              <a:t>VARIOUS : VR 9</a:t>
            </a:r>
            <a:endParaRPr lang="fr-BE">
              <a:solidFill>
                <a:schemeClr val="accent1">
                  <a:lumMod val="50000"/>
                </a:schemeClr>
              </a:solidFill>
            </a:endParaRPr>
          </a:p>
        </p:txBody>
      </p:sp>
      <p:sp>
        <p:nvSpPr>
          <p:cNvPr id="5" name="Espace réservé du numéro de diapositive 4"/>
          <p:cNvSpPr>
            <a:spLocks noGrp="1"/>
          </p:cNvSpPr>
          <p:nvPr>
            <p:ph type="sldNum" sz="quarter" idx="12"/>
          </p:nvPr>
        </p:nvSpPr>
        <p:spPr/>
        <p:txBody>
          <a:bodyPr>
            <a:normAutofit fontScale="85000" lnSpcReduction="20000"/>
          </a:bodyPr>
          <a:lstStyle/>
          <a:p>
            <a:fld id="{CF4668DC-857F-487D-BFFA-8C0CA5037977}" type="slidenum">
              <a:rPr lang="fr-BE" smtClean="0"/>
              <a:pPr/>
              <a:t>26</a:t>
            </a:fld>
            <a:endParaRPr lang="fr-BE"/>
          </a:p>
        </p:txBody>
      </p:sp>
    </p:spTree>
    <p:extLst>
      <p:ext uri="{BB962C8B-B14F-4D97-AF65-F5344CB8AC3E}">
        <p14:creationId xmlns:p14="http://schemas.microsoft.com/office/powerpoint/2010/main" xmlns="" val="34411431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en-US" sz="5400" dirty="0" smtClean="0"/>
              <a:t>CONCLUSION :</a:t>
            </a:r>
            <a:endParaRPr lang="en-US" sz="5400" dirty="0"/>
          </a:p>
        </p:txBody>
      </p:sp>
      <p:sp>
        <p:nvSpPr>
          <p:cNvPr id="3" name="Espace réservé du contenu 2"/>
          <p:cNvSpPr>
            <a:spLocks noGrp="1"/>
          </p:cNvSpPr>
          <p:nvPr>
            <p:ph sz="quarter" idx="1"/>
          </p:nvPr>
        </p:nvSpPr>
        <p:spPr>
          <a:xfrm>
            <a:off x="612648" y="1813520"/>
            <a:ext cx="8153400" cy="4495800"/>
          </a:xfrm>
        </p:spPr>
        <p:txBody>
          <a:bodyPr/>
          <a:lstStyle/>
          <a:p>
            <a:pPr algn="just"/>
            <a:r>
              <a:rPr lang="en-US" dirty="0" smtClean="0"/>
              <a:t> </a:t>
            </a:r>
            <a:r>
              <a:rPr lang="en-US" sz="3200" dirty="0"/>
              <a:t>Congenital anomalies of the aortic arch are frequent. They must be detected, essential preoperatively, in order to adapt intervention and limit potential complications</a:t>
            </a:r>
            <a:endParaRPr lang="en-US" dirty="0" smtClean="0"/>
          </a:p>
          <a:p>
            <a:pPr algn="just"/>
            <a:r>
              <a:rPr lang="en-US" dirty="0" smtClean="0"/>
              <a:t>Understanding </a:t>
            </a:r>
            <a:r>
              <a:rPr lang="en-US" dirty="0"/>
              <a:t>the embryologic development </a:t>
            </a:r>
            <a:r>
              <a:rPr lang="en-US" dirty="0" smtClean="0"/>
              <a:t>and imaging </a:t>
            </a:r>
            <a:r>
              <a:rPr lang="en-US" dirty="0"/>
              <a:t>features of the normal aortic arch and </a:t>
            </a:r>
            <a:r>
              <a:rPr lang="en-US" dirty="0" smtClean="0"/>
              <a:t>its anomalous </a:t>
            </a:r>
            <a:r>
              <a:rPr lang="en-US" dirty="0"/>
              <a:t>variants can enable radiologists to make a </a:t>
            </a:r>
            <a:r>
              <a:rPr lang="en-US" dirty="0" smtClean="0"/>
              <a:t>more informed </a:t>
            </a:r>
            <a:r>
              <a:rPr lang="en-US" dirty="0"/>
              <a:t>diagnosis of aortic </a:t>
            </a:r>
            <a:r>
              <a:rPr lang="en-US" dirty="0" smtClean="0"/>
              <a:t>arch malformations and associated</a:t>
            </a:r>
            <a:r>
              <a:rPr lang="fr-FR" dirty="0" smtClean="0"/>
              <a:t> </a:t>
            </a:r>
            <a:r>
              <a:rPr lang="en-US" dirty="0" smtClean="0"/>
              <a:t>cardiac</a:t>
            </a:r>
            <a:r>
              <a:rPr lang="fr-FR" dirty="0" smtClean="0"/>
              <a:t> </a:t>
            </a:r>
            <a:r>
              <a:rPr lang="en-US" dirty="0" smtClean="0"/>
              <a:t>lesions</a:t>
            </a:r>
            <a:r>
              <a:rPr lang="fr-FR" dirty="0" smtClean="0"/>
              <a:t>.</a:t>
            </a:r>
            <a:endParaRPr lang="en-US" dirty="0"/>
          </a:p>
        </p:txBody>
      </p:sp>
      <p:sp>
        <p:nvSpPr>
          <p:cNvPr id="4" name="Espace réservé du pied de page 3"/>
          <p:cNvSpPr>
            <a:spLocks noGrp="1"/>
          </p:cNvSpPr>
          <p:nvPr>
            <p:ph type="ftr" sz="quarter" idx="11"/>
          </p:nvPr>
        </p:nvSpPr>
        <p:spPr>
          <a:xfrm>
            <a:off x="7596336" y="6453337"/>
            <a:ext cx="1547664" cy="404664"/>
          </a:xfrm>
        </p:spPr>
        <p:txBody>
          <a:bodyPr/>
          <a:lstStyle/>
          <a:p>
            <a:r>
              <a:rPr lang="fr-BE" dirty="0" err="1" smtClean="0">
                <a:solidFill>
                  <a:schemeClr val="accent1">
                    <a:lumMod val="50000"/>
                  </a:schemeClr>
                </a:solidFill>
              </a:rPr>
              <a:t>VARIOUS</a:t>
            </a:r>
            <a:r>
              <a:rPr lang="fr-BE" dirty="0" smtClean="0">
                <a:solidFill>
                  <a:schemeClr val="accent1">
                    <a:lumMod val="50000"/>
                  </a:schemeClr>
                </a:solidFill>
              </a:rPr>
              <a:t> : </a:t>
            </a:r>
            <a:r>
              <a:rPr lang="fr-BE" dirty="0" err="1" smtClean="0">
                <a:solidFill>
                  <a:schemeClr val="accent1">
                    <a:lumMod val="50000"/>
                  </a:schemeClr>
                </a:solidFill>
              </a:rPr>
              <a:t>VR</a:t>
            </a:r>
            <a:r>
              <a:rPr lang="fr-BE" dirty="0" smtClean="0">
                <a:solidFill>
                  <a:schemeClr val="accent1">
                    <a:lumMod val="50000"/>
                  </a:schemeClr>
                </a:solidFill>
              </a:rPr>
              <a:t> 9</a:t>
            </a:r>
            <a:endParaRPr lang="fr-BE" dirty="0">
              <a:solidFill>
                <a:schemeClr val="accent1">
                  <a:lumMod val="50000"/>
                </a:schemeClr>
              </a:solidFill>
            </a:endParaRPr>
          </a:p>
        </p:txBody>
      </p:sp>
      <p:sp>
        <p:nvSpPr>
          <p:cNvPr id="5" name="Espace réservé du numéro de diapositive 4"/>
          <p:cNvSpPr>
            <a:spLocks noGrp="1"/>
          </p:cNvSpPr>
          <p:nvPr>
            <p:ph type="sldNum" sz="quarter" idx="12"/>
          </p:nvPr>
        </p:nvSpPr>
        <p:spPr/>
        <p:txBody>
          <a:bodyPr>
            <a:normAutofit fontScale="85000" lnSpcReduction="20000"/>
          </a:bodyPr>
          <a:lstStyle/>
          <a:p>
            <a:fld id="{CF4668DC-857F-487D-BFFA-8C0CA5037977}" type="slidenum">
              <a:rPr lang="fr-BE" smtClean="0"/>
              <a:pPr/>
              <a:t>27</a:t>
            </a:fld>
            <a:endParaRPr lang="fr-BE"/>
          </a:p>
        </p:txBody>
      </p:sp>
    </p:spTree>
    <p:extLst>
      <p:ext uri="{BB962C8B-B14F-4D97-AF65-F5344CB8AC3E}">
        <p14:creationId xmlns:p14="http://schemas.microsoft.com/office/powerpoint/2010/main" xmlns="" val="24867012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ctr"/>
            <a:r>
              <a:rPr lang="en-US" sz="6000" i="1" dirty="0" smtClean="0"/>
              <a:t>REFERENCES :</a:t>
            </a:r>
            <a:endParaRPr lang="en-US" sz="6000" i="1" dirty="0"/>
          </a:p>
        </p:txBody>
      </p:sp>
      <p:sp>
        <p:nvSpPr>
          <p:cNvPr id="3" name="Espace réservé du contenu 2"/>
          <p:cNvSpPr>
            <a:spLocks noGrp="1"/>
          </p:cNvSpPr>
          <p:nvPr>
            <p:ph sz="quarter" idx="1"/>
          </p:nvPr>
        </p:nvSpPr>
        <p:spPr>
          <a:xfrm>
            <a:off x="612648" y="1484784"/>
            <a:ext cx="8153400" cy="5040560"/>
          </a:xfrm>
        </p:spPr>
        <p:txBody>
          <a:bodyPr>
            <a:normAutofit fontScale="85000" lnSpcReduction="10000"/>
          </a:bodyPr>
          <a:lstStyle/>
          <a:p>
            <a:pPr marL="457200" indent="-457200">
              <a:buFont typeface="+mj-lt"/>
              <a:buAutoNum type="arabicPeriod"/>
            </a:pPr>
            <a:r>
              <a:rPr lang="en-US" sz="1800" dirty="0" err="1"/>
              <a:t>Goldmuntz</a:t>
            </a:r>
            <a:r>
              <a:rPr lang="en-US" sz="1800" dirty="0"/>
              <a:t> E. The epidemiology and genetics of </a:t>
            </a:r>
            <a:r>
              <a:rPr lang="en-US" sz="1800" dirty="0" smtClean="0"/>
              <a:t>congenital heart </a:t>
            </a:r>
            <a:r>
              <a:rPr lang="en-US" sz="1800" dirty="0"/>
              <a:t>disease. </a:t>
            </a:r>
            <a:r>
              <a:rPr lang="en-US" sz="1800" dirty="0" err="1"/>
              <a:t>Clin</a:t>
            </a:r>
            <a:r>
              <a:rPr lang="en-US" sz="1800" dirty="0"/>
              <a:t> </a:t>
            </a:r>
            <a:r>
              <a:rPr lang="en-US" sz="1800" dirty="0" err="1"/>
              <a:t>Perinatol</a:t>
            </a:r>
            <a:r>
              <a:rPr lang="en-US" sz="1800" dirty="0"/>
              <a:t>. 2001;28:1–10</a:t>
            </a:r>
            <a:r>
              <a:rPr lang="en-US" sz="1800" dirty="0" smtClean="0"/>
              <a:t>.</a:t>
            </a:r>
          </a:p>
          <a:p>
            <a:pPr marL="514350" indent="-514350" algn="just">
              <a:buFont typeface="+mj-lt"/>
              <a:buAutoNum type="arabicPeriod"/>
            </a:pPr>
            <a:r>
              <a:rPr lang="en-US" sz="1800" dirty="0" err="1"/>
              <a:t>Kocis</a:t>
            </a:r>
            <a:r>
              <a:rPr lang="en-US" sz="1800" dirty="0"/>
              <a:t> KC, </a:t>
            </a:r>
            <a:r>
              <a:rPr lang="en-US" sz="1800" dirty="0" err="1"/>
              <a:t>Midgley</a:t>
            </a:r>
            <a:r>
              <a:rPr lang="en-US" sz="1800" dirty="0"/>
              <a:t> FM, </a:t>
            </a:r>
            <a:r>
              <a:rPr lang="en-US" sz="1800" dirty="0" err="1"/>
              <a:t>Ruckman</a:t>
            </a:r>
            <a:r>
              <a:rPr lang="en-US" sz="1800" dirty="0"/>
              <a:t> RN. Aortic arch </a:t>
            </a:r>
            <a:r>
              <a:rPr lang="en-US" sz="1800" dirty="0" smtClean="0"/>
              <a:t>complex anomalies</a:t>
            </a:r>
            <a:r>
              <a:rPr lang="en-US" sz="1800" dirty="0"/>
              <a:t>: 20-year experience with symptoms, diagnosis, </a:t>
            </a:r>
            <a:r>
              <a:rPr lang="en-US" sz="1800" dirty="0" smtClean="0"/>
              <a:t>associated cardiac </a:t>
            </a:r>
            <a:r>
              <a:rPr lang="en-US" sz="1800" dirty="0"/>
              <a:t>defects, and surgical repair. </a:t>
            </a:r>
            <a:r>
              <a:rPr lang="en-US" sz="1800" dirty="0" err="1"/>
              <a:t>Pediatr</a:t>
            </a:r>
            <a:r>
              <a:rPr lang="en-US" sz="1800" dirty="0"/>
              <a:t> </a:t>
            </a:r>
            <a:r>
              <a:rPr lang="en-US" sz="1800" dirty="0" err="1"/>
              <a:t>Cardiol</a:t>
            </a:r>
            <a:r>
              <a:rPr lang="en-US" sz="1800" dirty="0"/>
              <a:t>. </a:t>
            </a:r>
            <a:r>
              <a:rPr lang="en-US" sz="1800" dirty="0" smtClean="0"/>
              <a:t>1997; 18:127–132.</a:t>
            </a:r>
          </a:p>
          <a:p>
            <a:pPr marL="514350" indent="-514350" algn="just">
              <a:buFont typeface="+mj-lt"/>
              <a:buAutoNum type="arabicPeriod"/>
            </a:pPr>
            <a:r>
              <a:rPr lang="en-US" sz="1800" dirty="0"/>
              <a:t>Devin CJ, Kang JD. Vertebral artery injury in </a:t>
            </a:r>
            <a:r>
              <a:rPr lang="en-US" sz="1800" dirty="0" smtClean="0"/>
              <a:t>cervical spine </a:t>
            </a:r>
            <a:r>
              <a:rPr lang="en-US" sz="1800" dirty="0"/>
              <a:t>surgery. </a:t>
            </a:r>
            <a:r>
              <a:rPr lang="en-US" sz="1800" dirty="0" err="1"/>
              <a:t>Instr</a:t>
            </a:r>
            <a:r>
              <a:rPr lang="en-US" sz="1800" dirty="0"/>
              <a:t> Course Lect. 2009; 58:717-28</a:t>
            </a:r>
            <a:r>
              <a:rPr lang="en-US" sz="1800" dirty="0" smtClean="0"/>
              <a:t>.</a:t>
            </a:r>
          </a:p>
          <a:p>
            <a:pPr marL="514350" indent="-514350" algn="just">
              <a:buFont typeface="+mj-lt"/>
              <a:buAutoNum type="arabicPeriod"/>
            </a:pPr>
            <a:r>
              <a:rPr lang="en-US" sz="1800" dirty="0"/>
              <a:t>Anson BV, </a:t>
            </a:r>
            <a:r>
              <a:rPr lang="en-US" sz="1800" dirty="0" err="1"/>
              <a:t>Mcvay</a:t>
            </a:r>
            <a:r>
              <a:rPr lang="en-US" sz="1800" dirty="0"/>
              <a:t> CB. Surgical anatomy. 5th ed. </a:t>
            </a:r>
            <a:r>
              <a:rPr lang="en-US" sz="1800" dirty="0" smtClean="0"/>
              <a:t>Philadelphia: WB </a:t>
            </a:r>
            <a:r>
              <a:rPr lang="en-US" sz="1800" dirty="0"/>
              <a:t>Saunders; 1971.</a:t>
            </a:r>
            <a:endParaRPr lang="en-US" sz="1800" dirty="0" smtClean="0"/>
          </a:p>
          <a:p>
            <a:pPr marL="514350" indent="-514350" algn="just">
              <a:buFont typeface="+mj-lt"/>
              <a:buAutoNum type="arabicPeriod"/>
            </a:pPr>
            <a:r>
              <a:rPr lang="en-US" sz="1800" dirty="0" err="1" smtClean="0"/>
              <a:t>Stojanovska</a:t>
            </a:r>
            <a:r>
              <a:rPr lang="en-US" sz="1800" dirty="0" smtClean="0"/>
              <a:t> J, Cascade </a:t>
            </a:r>
            <a:r>
              <a:rPr lang="en-US" sz="1800" dirty="0" err="1" smtClean="0"/>
              <a:t>PN</a:t>
            </a:r>
            <a:r>
              <a:rPr lang="en-US" sz="1800" dirty="0" smtClean="0"/>
              <a:t>, Chong S, Quint LE, </a:t>
            </a:r>
            <a:r>
              <a:rPr lang="en-US" sz="1800" dirty="0" err="1" smtClean="0"/>
              <a:t>Sundaram</a:t>
            </a:r>
            <a:r>
              <a:rPr lang="en-US" sz="1800" dirty="0" smtClean="0"/>
              <a:t> </a:t>
            </a:r>
            <a:r>
              <a:rPr lang="en-US" sz="1800" dirty="0" err="1" smtClean="0"/>
              <a:t>Baskaran</a:t>
            </a:r>
            <a:r>
              <a:rPr lang="en-US" sz="1800" dirty="0"/>
              <a:t>, Embryology and Imaging Review of Aortic Arch Anomalies. J </a:t>
            </a:r>
            <a:r>
              <a:rPr lang="en-US" sz="1800" dirty="0" err="1"/>
              <a:t>Thorac</a:t>
            </a:r>
            <a:r>
              <a:rPr lang="en-US" sz="1800" dirty="0"/>
              <a:t> Imaging </a:t>
            </a:r>
            <a:r>
              <a:rPr lang="en-US" sz="1800" dirty="0" smtClean="0"/>
              <a:t>2012;27:73–84.</a:t>
            </a:r>
          </a:p>
          <a:p>
            <a:pPr marL="514350" indent="-514350" algn="just">
              <a:buFont typeface="+mj-lt"/>
              <a:buAutoNum type="arabicPeriod"/>
            </a:pPr>
            <a:r>
              <a:rPr lang="en-US" sz="1800" dirty="0" err="1" smtClean="0"/>
              <a:t>Verin</a:t>
            </a:r>
            <a:r>
              <a:rPr lang="en-US" sz="1800" dirty="0" smtClean="0"/>
              <a:t> AL, </a:t>
            </a:r>
            <a:r>
              <a:rPr lang="en-US" sz="1800" dirty="0" err="1" smtClean="0"/>
              <a:t>Creuze</a:t>
            </a:r>
            <a:r>
              <a:rPr lang="en-US" sz="1800" dirty="0"/>
              <a:t> N, Musset D, </a:t>
            </a:r>
            <a:r>
              <a:rPr lang="en-US" sz="1800" dirty="0" err="1"/>
              <a:t>Multidetector</a:t>
            </a:r>
            <a:r>
              <a:rPr lang="en-US" sz="1800" dirty="0"/>
              <a:t> CT </a:t>
            </a:r>
            <a:r>
              <a:rPr lang="en-US" sz="1800" dirty="0" smtClean="0"/>
              <a:t>Scan Findings </a:t>
            </a:r>
            <a:r>
              <a:rPr lang="en-US" sz="1800" dirty="0"/>
              <a:t>of a Right </a:t>
            </a:r>
            <a:r>
              <a:rPr lang="en-US" sz="1800" dirty="0" smtClean="0"/>
              <a:t>Aberrant </a:t>
            </a:r>
            <a:r>
              <a:rPr lang="en-US" sz="1800" dirty="0" err="1" smtClean="0"/>
              <a:t>Retroesophageal</a:t>
            </a:r>
            <a:r>
              <a:rPr lang="en-US" sz="1800" dirty="0" smtClean="0"/>
              <a:t> Vertebral Artery </a:t>
            </a:r>
            <a:r>
              <a:rPr lang="en-US" sz="1800" dirty="0"/>
              <a:t>With an Anomalous </a:t>
            </a:r>
            <a:r>
              <a:rPr lang="en-US" sz="1800" dirty="0" smtClean="0"/>
              <a:t>Origin From </a:t>
            </a:r>
            <a:r>
              <a:rPr lang="en-US" sz="1800" dirty="0"/>
              <a:t>a Cervical Aortic </a:t>
            </a:r>
            <a:r>
              <a:rPr lang="en-US" sz="1800" dirty="0" smtClean="0"/>
              <a:t>Arch. Chest 2010; 138:  418-422.</a:t>
            </a:r>
          </a:p>
          <a:p>
            <a:pPr marL="514350" indent="-514350" algn="just">
              <a:buFont typeface="+mj-lt"/>
              <a:buAutoNum type="arabicPeriod"/>
            </a:pPr>
            <a:r>
              <a:rPr lang="en-US" sz="1800" dirty="0" err="1" smtClean="0"/>
              <a:t>Piyavisetpat</a:t>
            </a:r>
            <a:r>
              <a:rPr lang="en-US" sz="1800" dirty="0" smtClean="0"/>
              <a:t> N, </a:t>
            </a:r>
            <a:r>
              <a:rPr lang="en-US" sz="1800" dirty="0" err="1" smtClean="0"/>
              <a:t>Thaksinawisut</a:t>
            </a:r>
            <a:r>
              <a:rPr lang="en-US" sz="1800" dirty="0" smtClean="0"/>
              <a:t> P, </a:t>
            </a:r>
            <a:r>
              <a:rPr lang="en-US" sz="1800" dirty="0" err="1" smtClean="0"/>
              <a:t>Tumkosit</a:t>
            </a:r>
            <a:r>
              <a:rPr lang="en-US" sz="1800" dirty="0"/>
              <a:t> M, Aortic arch branches’ variations detected on chest CT. Asian </a:t>
            </a:r>
            <a:r>
              <a:rPr lang="en-US" sz="1800" dirty="0" smtClean="0"/>
              <a:t>Biomed. </a:t>
            </a:r>
            <a:r>
              <a:rPr lang="en-US" sz="1800" dirty="0"/>
              <a:t>2011</a:t>
            </a:r>
            <a:r>
              <a:rPr lang="en-US" sz="1800" dirty="0" smtClean="0"/>
              <a:t>; 5 :817-823</a:t>
            </a:r>
          </a:p>
          <a:p>
            <a:pPr marL="514350" indent="-514350" algn="just">
              <a:buFont typeface="+mj-lt"/>
              <a:buAutoNum type="arabicPeriod"/>
            </a:pPr>
            <a:r>
              <a:rPr lang="en-US" sz="1800" dirty="0" err="1"/>
              <a:t>Ramaswamy</a:t>
            </a:r>
            <a:r>
              <a:rPr lang="en-US" sz="1800" dirty="0"/>
              <a:t> P, </a:t>
            </a:r>
            <a:r>
              <a:rPr lang="en-US" sz="1800" dirty="0" err="1"/>
              <a:t>Lytrivi</a:t>
            </a:r>
            <a:r>
              <a:rPr lang="en-US" sz="1800" dirty="0"/>
              <a:t> ID, </a:t>
            </a:r>
            <a:r>
              <a:rPr lang="en-US" sz="1800" dirty="0" err="1"/>
              <a:t>Thanjan</a:t>
            </a:r>
            <a:r>
              <a:rPr lang="en-US" sz="1800" dirty="0"/>
              <a:t> MT, et al. Frequency </a:t>
            </a:r>
            <a:r>
              <a:rPr lang="en-US" sz="1800" dirty="0" smtClean="0"/>
              <a:t>of aberrant </a:t>
            </a:r>
            <a:r>
              <a:rPr lang="en-US" sz="1800" dirty="0"/>
              <a:t>subclavian artery, arch laterality, and </a:t>
            </a:r>
            <a:r>
              <a:rPr lang="en-US" sz="1800" dirty="0" smtClean="0"/>
              <a:t>associated </a:t>
            </a:r>
            <a:r>
              <a:rPr lang="en-US" sz="1800" dirty="0" err="1" smtClean="0"/>
              <a:t>intracardiac</a:t>
            </a:r>
            <a:r>
              <a:rPr lang="en-US" sz="1800" dirty="0" smtClean="0"/>
              <a:t> </a:t>
            </a:r>
            <a:r>
              <a:rPr lang="en-US" sz="1800" dirty="0"/>
              <a:t>anomalies detected by echocardiography. Am </a:t>
            </a:r>
            <a:r>
              <a:rPr lang="en-US" sz="1800" dirty="0" smtClean="0"/>
              <a:t>J </a:t>
            </a:r>
            <a:r>
              <a:rPr lang="en-US" sz="1800" dirty="0" err="1" smtClean="0"/>
              <a:t>Cardiol</a:t>
            </a:r>
            <a:r>
              <a:rPr lang="en-US" sz="1800" dirty="0"/>
              <a:t>. 2008;101:677–682</a:t>
            </a:r>
            <a:r>
              <a:rPr lang="en-US" sz="1800" dirty="0" smtClean="0"/>
              <a:t>.</a:t>
            </a:r>
          </a:p>
          <a:p>
            <a:pPr marL="514350" indent="-514350" algn="just">
              <a:buFont typeface="+mj-lt"/>
              <a:buAutoNum type="arabicPeriod"/>
            </a:pPr>
            <a:r>
              <a:rPr lang="en-US" sz="1800" dirty="0" err="1" smtClean="0"/>
              <a:t>Nayak</a:t>
            </a:r>
            <a:r>
              <a:rPr lang="en-US" sz="1800" dirty="0" smtClean="0"/>
              <a:t> SR, </a:t>
            </a:r>
            <a:r>
              <a:rPr lang="en-US" sz="1800" dirty="0" err="1" smtClean="0"/>
              <a:t>Pai</a:t>
            </a:r>
            <a:r>
              <a:rPr lang="en-US" sz="1800" dirty="0" smtClean="0"/>
              <a:t> MM, </a:t>
            </a:r>
            <a:r>
              <a:rPr lang="en-US" sz="1800" dirty="0" err="1" smtClean="0"/>
              <a:t>Prabhu</a:t>
            </a:r>
            <a:r>
              <a:rPr lang="en-US" sz="1800" dirty="0" smtClean="0"/>
              <a:t> LV, </a:t>
            </a:r>
            <a:r>
              <a:rPr lang="en-US" sz="1800" dirty="0" err="1" smtClean="0"/>
              <a:t>D’Costa</a:t>
            </a:r>
            <a:r>
              <a:rPr lang="en-US" sz="1800" dirty="0" smtClean="0"/>
              <a:t> S, </a:t>
            </a:r>
            <a:r>
              <a:rPr lang="en-US" sz="1800" dirty="0" err="1" smtClean="0"/>
              <a:t>Shetty</a:t>
            </a:r>
            <a:r>
              <a:rPr lang="en-US" sz="1800" dirty="0" smtClean="0"/>
              <a:t> </a:t>
            </a:r>
            <a:r>
              <a:rPr lang="en-US" sz="1800" dirty="0" err="1" smtClean="0"/>
              <a:t>Prakash</a:t>
            </a:r>
            <a:r>
              <a:rPr lang="en-US" sz="1800" dirty="0"/>
              <a:t>, Anatomical organization of aortic arch </a:t>
            </a:r>
            <a:r>
              <a:rPr lang="en-US" sz="1800" dirty="0" smtClean="0"/>
              <a:t>variations in </a:t>
            </a:r>
            <a:r>
              <a:rPr lang="en-US" sz="1800" dirty="0"/>
              <a:t>the India: embryological basis and </a:t>
            </a:r>
            <a:r>
              <a:rPr lang="en-US" sz="1800" dirty="0" smtClean="0"/>
              <a:t>review. </a:t>
            </a:r>
            <a:r>
              <a:rPr lang="pt-BR" sz="1800" dirty="0"/>
              <a:t>J Vasc Bras </a:t>
            </a:r>
            <a:r>
              <a:rPr lang="pt-BR" sz="1800" dirty="0" smtClean="0"/>
              <a:t>2006; 5: 2: 95-100.</a:t>
            </a:r>
          </a:p>
          <a:p>
            <a:pPr marL="514350" indent="-514350" algn="just">
              <a:buFont typeface="+mj-lt"/>
              <a:buAutoNum type="arabicPeriod"/>
            </a:pPr>
            <a:endParaRPr lang="en-US" sz="1800" dirty="0" smtClean="0"/>
          </a:p>
          <a:p>
            <a:pPr marL="514350" indent="-514350" algn="just">
              <a:buFont typeface="+mj-lt"/>
              <a:buAutoNum type="arabicPeriod"/>
            </a:pPr>
            <a:endParaRPr lang="en-US" sz="1800" dirty="0"/>
          </a:p>
        </p:txBody>
      </p:sp>
      <p:sp>
        <p:nvSpPr>
          <p:cNvPr id="4" name="Espace réservé du pied de page 3"/>
          <p:cNvSpPr>
            <a:spLocks noGrp="1"/>
          </p:cNvSpPr>
          <p:nvPr>
            <p:ph type="ftr" sz="quarter" idx="11"/>
          </p:nvPr>
        </p:nvSpPr>
        <p:spPr>
          <a:xfrm>
            <a:off x="7596336" y="6525344"/>
            <a:ext cx="1584176" cy="360040"/>
          </a:xfrm>
        </p:spPr>
        <p:txBody>
          <a:bodyPr/>
          <a:lstStyle/>
          <a:p>
            <a:r>
              <a:rPr lang="fr-BE" smtClean="0">
                <a:solidFill>
                  <a:schemeClr val="accent1">
                    <a:lumMod val="50000"/>
                  </a:schemeClr>
                </a:solidFill>
              </a:rPr>
              <a:t>VARIOUS : VR 9</a:t>
            </a:r>
            <a:endParaRPr lang="fr-BE">
              <a:solidFill>
                <a:schemeClr val="accent1">
                  <a:lumMod val="50000"/>
                </a:schemeClr>
              </a:solidFill>
            </a:endParaRPr>
          </a:p>
        </p:txBody>
      </p:sp>
      <p:sp>
        <p:nvSpPr>
          <p:cNvPr id="5" name="Espace réservé du numéro de diapositive 4"/>
          <p:cNvSpPr>
            <a:spLocks noGrp="1"/>
          </p:cNvSpPr>
          <p:nvPr>
            <p:ph type="sldNum" sz="quarter" idx="12"/>
          </p:nvPr>
        </p:nvSpPr>
        <p:spPr/>
        <p:txBody>
          <a:bodyPr>
            <a:normAutofit fontScale="85000" lnSpcReduction="20000"/>
          </a:bodyPr>
          <a:lstStyle/>
          <a:p>
            <a:fld id="{CF4668DC-857F-487D-BFFA-8C0CA5037977}" type="slidenum">
              <a:rPr lang="fr-BE" smtClean="0"/>
              <a:pPr/>
              <a:t>28</a:t>
            </a:fld>
            <a:endParaRPr lang="fr-BE"/>
          </a:p>
        </p:txBody>
      </p:sp>
    </p:spTree>
    <p:extLst>
      <p:ext uri="{BB962C8B-B14F-4D97-AF65-F5344CB8AC3E}">
        <p14:creationId xmlns:p14="http://schemas.microsoft.com/office/powerpoint/2010/main" xmlns="" val="24844761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ctr"/>
            <a:r>
              <a:rPr lang="en-US" sz="6000" dirty="0" smtClean="0"/>
              <a:t>ABSTRACT :</a:t>
            </a:r>
            <a:endParaRPr lang="en-US" sz="6000" dirty="0"/>
          </a:p>
        </p:txBody>
      </p:sp>
      <p:sp>
        <p:nvSpPr>
          <p:cNvPr id="3" name="Espace réservé du contenu 2"/>
          <p:cNvSpPr>
            <a:spLocks noGrp="1"/>
          </p:cNvSpPr>
          <p:nvPr>
            <p:ph sz="quarter" idx="1"/>
          </p:nvPr>
        </p:nvSpPr>
        <p:spPr>
          <a:xfrm>
            <a:off x="612648" y="1888232"/>
            <a:ext cx="8153400" cy="3989040"/>
          </a:xfrm>
        </p:spPr>
        <p:txBody>
          <a:bodyPr>
            <a:normAutofit/>
          </a:bodyPr>
          <a:lstStyle/>
          <a:p>
            <a:pPr algn="just"/>
            <a:r>
              <a:rPr lang="en-US" sz="2800" b="1" i="1" dirty="0" smtClean="0">
                <a:solidFill>
                  <a:schemeClr val="accent2"/>
                </a:solidFill>
              </a:rPr>
              <a:t>Objectives : </a:t>
            </a:r>
            <a:r>
              <a:rPr lang="en-US" sz="2600" dirty="0"/>
              <a:t>Congenital anomalies of the aortic arch complex are frequent and may be incidentally revealed in asymptomatic forms. There detection is useful, even essential preoperatively, in order to adapt the intervention and limit potential complications. We aim to provide an overview of its variants met in our department. </a:t>
            </a:r>
          </a:p>
          <a:p>
            <a:pPr algn="just"/>
            <a:r>
              <a:rPr lang="en-US" sz="2800" b="1" i="1" dirty="0">
                <a:solidFill>
                  <a:schemeClr val="accent2"/>
                </a:solidFill>
              </a:rPr>
              <a:t>Materials and </a:t>
            </a:r>
            <a:r>
              <a:rPr lang="en-US" sz="2800" b="1" i="1" dirty="0" smtClean="0">
                <a:solidFill>
                  <a:schemeClr val="accent2"/>
                </a:solidFill>
              </a:rPr>
              <a:t>methods : </a:t>
            </a:r>
            <a:r>
              <a:rPr lang="en-US" sz="2600" dirty="0"/>
              <a:t>We describe angiographic finding in patients with </a:t>
            </a:r>
            <a:r>
              <a:rPr lang="en-US" sz="2600" dirty="0" smtClean="0"/>
              <a:t>aortic </a:t>
            </a:r>
            <a:r>
              <a:rPr lang="en-US" sz="2600" dirty="0"/>
              <a:t>arch variants.</a:t>
            </a:r>
          </a:p>
          <a:p>
            <a:pPr algn="just"/>
            <a:endParaRPr lang="en-US" sz="2800" dirty="0"/>
          </a:p>
          <a:p>
            <a:pPr algn="just"/>
            <a:endParaRPr lang="en-US" sz="2800" dirty="0"/>
          </a:p>
        </p:txBody>
      </p:sp>
      <p:sp>
        <p:nvSpPr>
          <p:cNvPr id="4" name="Espace réservé du pied de page 3"/>
          <p:cNvSpPr>
            <a:spLocks noGrp="1"/>
          </p:cNvSpPr>
          <p:nvPr>
            <p:ph type="ftr" sz="quarter" idx="11"/>
          </p:nvPr>
        </p:nvSpPr>
        <p:spPr>
          <a:xfrm>
            <a:off x="7577813" y="6509365"/>
            <a:ext cx="1602699" cy="376019"/>
          </a:xfrm>
        </p:spPr>
        <p:txBody>
          <a:bodyPr/>
          <a:lstStyle/>
          <a:p>
            <a:r>
              <a:rPr lang="fr-BE" dirty="0" err="1" smtClean="0">
                <a:solidFill>
                  <a:schemeClr val="accent1">
                    <a:lumMod val="50000"/>
                  </a:schemeClr>
                </a:solidFill>
              </a:rPr>
              <a:t>VARIOUS</a:t>
            </a:r>
            <a:r>
              <a:rPr lang="fr-BE" dirty="0" smtClean="0">
                <a:solidFill>
                  <a:schemeClr val="accent1">
                    <a:lumMod val="50000"/>
                  </a:schemeClr>
                </a:solidFill>
              </a:rPr>
              <a:t> : </a:t>
            </a:r>
            <a:r>
              <a:rPr lang="fr-BE" dirty="0" err="1" smtClean="0">
                <a:solidFill>
                  <a:schemeClr val="accent1">
                    <a:lumMod val="50000"/>
                  </a:schemeClr>
                </a:solidFill>
              </a:rPr>
              <a:t>VR</a:t>
            </a:r>
            <a:r>
              <a:rPr lang="fr-BE" dirty="0" smtClean="0">
                <a:solidFill>
                  <a:schemeClr val="accent1">
                    <a:lumMod val="50000"/>
                  </a:schemeClr>
                </a:solidFill>
              </a:rPr>
              <a:t> 9</a:t>
            </a:r>
            <a:endParaRPr lang="fr-BE" dirty="0">
              <a:solidFill>
                <a:schemeClr val="accent1">
                  <a:lumMod val="50000"/>
                </a:schemeClr>
              </a:solidFill>
            </a:endParaRPr>
          </a:p>
        </p:txBody>
      </p:sp>
      <p:sp>
        <p:nvSpPr>
          <p:cNvPr id="5" name="Espace réservé du numéro de diapositive 4"/>
          <p:cNvSpPr>
            <a:spLocks noGrp="1"/>
          </p:cNvSpPr>
          <p:nvPr>
            <p:ph type="sldNum" sz="quarter" idx="12"/>
          </p:nvPr>
        </p:nvSpPr>
        <p:spPr/>
        <p:txBody>
          <a:bodyPr>
            <a:normAutofit fontScale="85000" lnSpcReduction="20000"/>
          </a:bodyPr>
          <a:lstStyle/>
          <a:p>
            <a:fld id="{CF4668DC-857F-487D-BFFA-8C0CA5037977}" type="slidenum">
              <a:rPr lang="fr-BE" smtClean="0"/>
              <a:pPr/>
              <a:t>29</a:t>
            </a:fld>
            <a:endParaRPr lang="fr-BE"/>
          </a:p>
        </p:txBody>
      </p:sp>
    </p:spTree>
    <p:extLst>
      <p:ext uri="{BB962C8B-B14F-4D97-AF65-F5344CB8AC3E}">
        <p14:creationId xmlns:p14="http://schemas.microsoft.com/office/powerpoint/2010/main" xmlns="" val="8720125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Autofit/>
          </a:bodyPr>
          <a:lstStyle/>
          <a:p>
            <a:pPr algn="ctr"/>
            <a:r>
              <a:rPr lang="en-US" sz="6000" dirty="0" smtClean="0"/>
              <a:t>INTRODUCTION :</a:t>
            </a:r>
            <a:endParaRPr lang="en-US" sz="6000" dirty="0"/>
          </a:p>
        </p:txBody>
      </p:sp>
      <p:sp>
        <p:nvSpPr>
          <p:cNvPr id="2" name="Espace réservé du contenu 1"/>
          <p:cNvSpPr>
            <a:spLocks noGrp="1"/>
          </p:cNvSpPr>
          <p:nvPr>
            <p:ph sz="quarter" idx="1"/>
          </p:nvPr>
        </p:nvSpPr>
        <p:spPr>
          <a:xfrm>
            <a:off x="395536" y="1988840"/>
            <a:ext cx="8370512" cy="4032448"/>
          </a:xfrm>
        </p:spPr>
        <p:txBody>
          <a:bodyPr>
            <a:noAutofit/>
          </a:bodyPr>
          <a:lstStyle/>
          <a:p>
            <a:pPr algn="just"/>
            <a:r>
              <a:rPr lang="en-US" sz="2400" dirty="0"/>
              <a:t>Advances in imaging technology have made their </a:t>
            </a:r>
            <a:r>
              <a:rPr lang="en-US" sz="2400" dirty="0" smtClean="0"/>
              <a:t>identification easily </a:t>
            </a:r>
            <a:r>
              <a:rPr lang="en-US" sz="2400" dirty="0"/>
              <a:t>possible. </a:t>
            </a:r>
          </a:p>
          <a:p>
            <a:pPr algn="just"/>
            <a:r>
              <a:rPr lang="en-US" sz="2400" dirty="0" smtClean="0"/>
              <a:t>Most </a:t>
            </a:r>
            <a:r>
              <a:rPr lang="en-US" sz="2400" dirty="0"/>
              <a:t>arch </a:t>
            </a:r>
            <a:r>
              <a:rPr lang="en-US" sz="2400" dirty="0" smtClean="0"/>
              <a:t>abnormalities consist </a:t>
            </a:r>
            <a:r>
              <a:rPr lang="en-US" sz="2400" dirty="0"/>
              <a:t>of errors of laterality or aberrations in the level </a:t>
            </a:r>
            <a:r>
              <a:rPr lang="en-US" sz="2400" dirty="0" smtClean="0"/>
              <a:t>of interruption </a:t>
            </a:r>
            <a:r>
              <a:rPr lang="en-US" sz="2400" dirty="0"/>
              <a:t>of the primitive </a:t>
            </a:r>
            <a:r>
              <a:rPr lang="en-US" sz="2400" dirty="0" err="1"/>
              <a:t>branchial</a:t>
            </a:r>
            <a:r>
              <a:rPr lang="en-US" sz="2400" dirty="0"/>
              <a:t> arches, </a:t>
            </a:r>
            <a:r>
              <a:rPr lang="en-US" sz="2400" dirty="0" smtClean="0"/>
              <a:t>which determine </a:t>
            </a:r>
            <a:r>
              <a:rPr lang="en-US" sz="2400" dirty="0"/>
              <a:t>the presence or absence of aberrant </a:t>
            </a:r>
            <a:r>
              <a:rPr lang="en-US" sz="2400" dirty="0" smtClean="0"/>
              <a:t>supra-aortic branches. [</a:t>
            </a:r>
            <a:r>
              <a:rPr lang="en-US" sz="2000" dirty="0" smtClean="0">
                <a:solidFill>
                  <a:schemeClr val="accent1">
                    <a:lumMod val="75000"/>
                  </a:schemeClr>
                </a:solidFill>
              </a:rPr>
              <a:t>1</a:t>
            </a:r>
            <a:r>
              <a:rPr lang="en-US" sz="2400" dirty="0" smtClean="0"/>
              <a:t>] </a:t>
            </a:r>
            <a:endParaRPr lang="en-US" sz="2400" dirty="0"/>
          </a:p>
          <a:p>
            <a:pPr algn="just"/>
            <a:r>
              <a:rPr lang="en-US" sz="2400" dirty="0" smtClean="0"/>
              <a:t>They can </a:t>
            </a:r>
            <a:r>
              <a:rPr lang="en-US" sz="2400" dirty="0"/>
              <a:t>be discovered when </a:t>
            </a:r>
            <a:r>
              <a:rPr lang="en-US" sz="2400" dirty="0" smtClean="0"/>
              <a:t>there are </a:t>
            </a:r>
            <a:r>
              <a:rPr lang="en-US" sz="2400" dirty="0"/>
              <a:t>symptoms of airway or esophageal </a:t>
            </a:r>
            <a:r>
              <a:rPr lang="en-US" sz="2400" dirty="0" smtClean="0"/>
              <a:t>compression produced </a:t>
            </a:r>
            <a:r>
              <a:rPr lang="en-US" sz="2400" dirty="0"/>
              <a:t>by vascular </a:t>
            </a:r>
            <a:r>
              <a:rPr lang="en-US" sz="2400" dirty="0" smtClean="0"/>
              <a:t>rings</a:t>
            </a:r>
            <a:r>
              <a:rPr lang="en-US" sz="2400" dirty="0"/>
              <a:t> </a:t>
            </a:r>
            <a:r>
              <a:rPr lang="en-US" sz="2400" dirty="0" smtClean="0"/>
              <a:t>[</a:t>
            </a:r>
            <a:r>
              <a:rPr lang="en-US" sz="2000" dirty="0" smtClean="0">
                <a:solidFill>
                  <a:schemeClr val="accent1">
                    <a:lumMod val="75000"/>
                  </a:schemeClr>
                </a:solidFill>
              </a:rPr>
              <a:t>2</a:t>
            </a:r>
            <a:r>
              <a:rPr lang="en-US" sz="2400" dirty="0" smtClean="0"/>
              <a:t>], </a:t>
            </a:r>
            <a:r>
              <a:rPr lang="en-US" sz="2400" dirty="0"/>
              <a:t>or anomalies can be </a:t>
            </a:r>
            <a:r>
              <a:rPr lang="en-US" sz="2400" dirty="0" smtClean="0"/>
              <a:t>found incidentally </a:t>
            </a:r>
            <a:r>
              <a:rPr lang="en-US" sz="2400" dirty="0"/>
              <a:t>on imaging studies obtained for </a:t>
            </a:r>
            <a:r>
              <a:rPr lang="en-US" sz="2400" dirty="0" smtClean="0"/>
              <a:t>unrelated indications.</a:t>
            </a:r>
          </a:p>
          <a:p>
            <a:pPr marL="0" indent="0" algn="just">
              <a:buNone/>
            </a:pPr>
            <a:endParaRPr lang="en-US" sz="2400" dirty="0"/>
          </a:p>
        </p:txBody>
      </p:sp>
      <p:sp>
        <p:nvSpPr>
          <p:cNvPr id="4" name="Espace réservé du pied de page 3"/>
          <p:cNvSpPr>
            <a:spLocks noGrp="1"/>
          </p:cNvSpPr>
          <p:nvPr>
            <p:ph type="ftr" sz="quarter" idx="11"/>
          </p:nvPr>
        </p:nvSpPr>
        <p:spPr>
          <a:xfrm>
            <a:off x="6999789" y="6520259"/>
            <a:ext cx="2180723" cy="365125"/>
          </a:xfrm>
        </p:spPr>
        <p:txBody>
          <a:bodyPr/>
          <a:lstStyle/>
          <a:p>
            <a:r>
              <a:rPr lang="fr-BE" dirty="0" err="1" smtClean="0">
                <a:solidFill>
                  <a:schemeClr val="accent1">
                    <a:lumMod val="50000"/>
                  </a:schemeClr>
                </a:solidFill>
              </a:rPr>
              <a:t>VARIOUS</a:t>
            </a:r>
            <a:r>
              <a:rPr lang="fr-BE" dirty="0" smtClean="0">
                <a:solidFill>
                  <a:schemeClr val="accent1">
                    <a:lumMod val="50000"/>
                  </a:schemeClr>
                </a:solidFill>
              </a:rPr>
              <a:t> : </a:t>
            </a:r>
            <a:r>
              <a:rPr lang="fr-BE" dirty="0" err="1" smtClean="0">
                <a:solidFill>
                  <a:schemeClr val="accent1">
                    <a:lumMod val="50000"/>
                  </a:schemeClr>
                </a:solidFill>
              </a:rPr>
              <a:t>VR</a:t>
            </a:r>
            <a:r>
              <a:rPr lang="fr-BE" dirty="0" smtClean="0">
                <a:solidFill>
                  <a:schemeClr val="accent1">
                    <a:lumMod val="50000"/>
                  </a:schemeClr>
                </a:solidFill>
              </a:rPr>
              <a:t> 9</a:t>
            </a:r>
            <a:endParaRPr lang="fr-BE" dirty="0">
              <a:solidFill>
                <a:schemeClr val="accent1">
                  <a:lumMod val="50000"/>
                </a:schemeClr>
              </a:solidFill>
            </a:endParaRPr>
          </a:p>
        </p:txBody>
      </p:sp>
      <p:sp>
        <p:nvSpPr>
          <p:cNvPr id="5" name="Espace réservé du numéro de diapositive 4"/>
          <p:cNvSpPr>
            <a:spLocks noGrp="1"/>
          </p:cNvSpPr>
          <p:nvPr>
            <p:ph type="sldNum" sz="quarter" idx="12"/>
          </p:nvPr>
        </p:nvSpPr>
        <p:spPr/>
        <p:txBody>
          <a:bodyPr>
            <a:normAutofit fontScale="85000" lnSpcReduction="20000"/>
          </a:bodyPr>
          <a:lstStyle/>
          <a:p>
            <a:fld id="{CF4668DC-857F-487D-BFFA-8C0CA5037977}" type="slidenum">
              <a:rPr lang="fr-BE" smtClean="0"/>
              <a:pPr/>
              <a:t>3</a:t>
            </a:fld>
            <a:endParaRPr lang="fr-BE"/>
          </a:p>
        </p:txBody>
      </p:sp>
    </p:spTree>
    <p:extLst>
      <p:ext uri="{BB962C8B-B14F-4D97-AF65-F5344CB8AC3E}">
        <p14:creationId xmlns:p14="http://schemas.microsoft.com/office/powerpoint/2010/main" xmlns="" val="3816361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ctr"/>
            <a:r>
              <a:rPr lang="en-US" sz="6000" dirty="0" smtClean="0"/>
              <a:t>ABSTRACT :</a:t>
            </a:r>
            <a:endParaRPr lang="en-US" sz="6000" dirty="0"/>
          </a:p>
        </p:txBody>
      </p:sp>
      <p:sp>
        <p:nvSpPr>
          <p:cNvPr id="3" name="Espace réservé du contenu 2"/>
          <p:cNvSpPr>
            <a:spLocks noGrp="1"/>
          </p:cNvSpPr>
          <p:nvPr>
            <p:ph sz="quarter" idx="1"/>
          </p:nvPr>
        </p:nvSpPr>
        <p:spPr>
          <a:xfrm>
            <a:off x="539552" y="1916832"/>
            <a:ext cx="8153400" cy="4248472"/>
          </a:xfrm>
        </p:spPr>
        <p:txBody>
          <a:bodyPr>
            <a:noAutofit/>
          </a:bodyPr>
          <a:lstStyle/>
          <a:p>
            <a:pPr algn="just"/>
            <a:r>
              <a:rPr lang="en-US" sz="2800" b="1" i="1" dirty="0" smtClean="0">
                <a:solidFill>
                  <a:schemeClr val="accent2"/>
                </a:solidFill>
              </a:rPr>
              <a:t>Results : </a:t>
            </a:r>
            <a:r>
              <a:rPr lang="en-US" sz="2600" dirty="0"/>
              <a:t>This pictorial essay reviews the angiographic and computed –tomography appearances of many congenital variations of the </a:t>
            </a:r>
            <a:r>
              <a:rPr lang="en-US" sz="2600" dirty="0" smtClean="0"/>
              <a:t>aortic </a:t>
            </a:r>
            <a:r>
              <a:rPr lang="en-US" sz="2600" dirty="0"/>
              <a:t>arch met in our department. A literature review helps us showing embryogenesis of some of these anomalies, describing their frequencies, clinical and radiological appearances</a:t>
            </a:r>
            <a:r>
              <a:rPr lang="en-US" sz="2600" dirty="0" smtClean="0"/>
              <a:t>.</a:t>
            </a:r>
            <a:endParaRPr lang="en-US" sz="2600" dirty="0"/>
          </a:p>
          <a:p>
            <a:pPr algn="just"/>
            <a:r>
              <a:rPr lang="en-US" sz="2800" b="1" i="1" dirty="0" smtClean="0">
                <a:solidFill>
                  <a:schemeClr val="accent2"/>
                </a:solidFill>
              </a:rPr>
              <a:t>Conclusion : </a:t>
            </a:r>
            <a:r>
              <a:rPr lang="en-US" sz="2600" dirty="0"/>
              <a:t>Congenital anomalies of the aortic arch are frequent. They must be detected, essential preoperatively, in order to adapt intervention and limit potential complications.</a:t>
            </a:r>
          </a:p>
          <a:p>
            <a:pPr marL="0" indent="0" algn="just">
              <a:buNone/>
            </a:pPr>
            <a:endParaRPr lang="en-US" sz="2800" dirty="0"/>
          </a:p>
        </p:txBody>
      </p:sp>
      <p:sp>
        <p:nvSpPr>
          <p:cNvPr id="4" name="Espace réservé du pied de page 3"/>
          <p:cNvSpPr>
            <a:spLocks noGrp="1"/>
          </p:cNvSpPr>
          <p:nvPr>
            <p:ph type="ftr" sz="quarter" idx="11"/>
          </p:nvPr>
        </p:nvSpPr>
        <p:spPr>
          <a:xfrm>
            <a:off x="7524328" y="6525344"/>
            <a:ext cx="1656184" cy="360040"/>
          </a:xfrm>
        </p:spPr>
        <p:txBody>
          <a:bodyPr/>
          <a:lstStyle/>
          <a:p>
            <a:r>
              <a:rPr lang="fr-BE" dirty="0" err="1" smtClean="0">
                <a:solidFill>
                  <a:schemeClr val="accent1">
                    <a:lumMod val="50000"/>
                  </a:schemeClr>
                </a:solidFill>
              </a:rPr>
              <a:t>VARIOUS</a:t>
            </a:r>
            <a:r>
              <a:rPr lang="fr-BE" dirty="0" smtClean="0">
                <a:solidFill>
                  <a:schemeClr val="accent1">
                    <a:lumMod val="50000"/>
                  </a:schemeClr>
                </a:solidFill>
              </a:rPr>
              <a:t> : </a:t>
            </a:r>
            <a:r>
              <a:rPr lang="fr-BE" dirty="0" err="1" smtClean="0">
                <a:solidFill>
                  <a:schemeClr val="accent1">
                    <a:lumMod val="50000"/>
                  </a:schemeClr>
                </a:solidFill>
              </a:rPr>
              <a:t>VR</a:t>
            </a:r>
            <a:r>
              <a:rPr lang="fr-BE" dirty="0" smtClean="0">
                <a:solidFill>
                  <a:schemeClr val="accent1">
                    <a:lumMod val="50000"/>
                  </a:schemeClr>
                </a:solidFill>
              </a:rPr>
              <a:t> 9</a:t>
            </a:r>
            <a:endParaRPr lang="fr-BE" dirty="0">
              <a:solidFill>
                <a:schemeClr val="accent1">
                  <a:lumMod val="50000"/>
                </a:schemeClr>
              </a:solidFill>
            </a:endParaRPr>
          </a:p>
        </p:txBody>
      </p:sp>
      <p:sp>
        <p:nvSpPr>
          <p:cNvPr id="5" name="Espace réservé du numéro de diapositive 4"/>
          <p:cNvSpPr>
            <a:spLocks noGrp="1"/>
          </p:cNvSpPr>
          <p:nvPr>
            <p:ph type="sldNum" sz="quarter" idx="12"/>
          </p:nvPr>
        </p:nvSpPr>
        <p:spPr/>
        <p:txBody>
          <a:bodyPr>
            <a:normAutofit fontScale="85000" lnSpcReduction="20000"/>
          </a:bodyPr>
          <a:lstStyle/>
          <a:p>
            <a:fld id="{CF4668DC-857F-487D-BFFA-8C0CA5037977}" type="slidenum">
              <a:rPr lang="fr-BE" smtClean="0"/>
              <a:pPr/>
              <a:t>30</a:t>
            </a:fld>
            <a:endParaRPr lang="fr-BE"/>
          </a:p>
        </p:txBody>
      </p:sp>
    </p:spTree>
    <p:extLst>
      <p:ext uri="{BB962C8B-B14F-4D97-AF65-F5344CB8AC3E}">
        <p14:creationId xmlns:p14="http://schemas.microsoft.com/office/powerpoint/2010/main" xmlns="" val="33496950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Autofit/>
          </a:bodyPr>
          <a:lstStyle/>
          <a:p>
            <a:pPr algn="ctr"/>
            <a:r>
              <a:rPr lang="en-US" sz="6000" dirty="0" smtClean="0"/>
              <a:t>INTRODUCTION :</a:t>
            </a:r>
            <a:endParaRPr lang="en-US" sz="6000" dirty="0"/>
          </a:p>
        </p:txBody>
      </p:sp>
      <p:sp>
        <p:nvSpPr>
          <p:cNvPr id="2" name="Espace réservé du contenu 1"/>
          <p:cNvSpPr>
            <a:spLocks noGrp="1"/>
          </p:cNvSpPr>
          <p:nvPr>
            <p:ph sz="quarter" idx="1"/>
          </p:nvPr>
        </p:nvSpPr>
        <p:spPr>
          <a:xfrm>
            <a:off x="395536" y="2132856"/>
            <a:ext cx="8370512" cy="3816424"/>
          </a:xfrm>
        </p:spPr>
        <p:txBody>
          <a:bodyPr>
            <a:noAutofit/>
          </a:bodyPr>
          <a:lstStyle/>
          <a:p>
            <a:pPr algn="just"/>
            <a:r>
              <a:rPr lang="en-US" sz="2400" dirty="0" smtClean="0"/>
              <a:t>An </a:t>
            </a:r>
            <a:r>
              <a:rPr lang="en-US" sz="2400" dirty="0"/>
              <a:t>understanding of the normal embryologic </a:t>
            </a:r>
            <a:r>
              <a:rPr lang="en-US" sz="2400" dirty="0" smtClean="0"/>
              <a:t>development </a:t>
            </a:r>
            <a:r>
              <a:rPr lang="en-US" sz="2400" dirty="0"/>
              <a:t>of the arch, coupled with knowledge of the imaging </a:t>
            </a:r>
            <a:r>
              <a:rPr lang="en-US" sz="2400" dirty="0" smtClean="0"/>
              <a:t>features of </a:t>
            </a:r>
            <a:r>
              <a:rPr lang="en-US" sz="2400" dirty="0"/>
              <a:t>malformations, may aid both adult and </a:t>
            </a:r>
            <a:r>
              <a:rPr lang="en-US" sz="2400" dirty="0" smtClean="0"/>
              <a:t>pediatric radiologists </a:t>
            </a:r>
            <a:r>
              <a:rPr lang="en-US" sz="2400" dirty="0"/>
              <a:t>in making correct interpretations of </a:t>
            </a:r>
            <a:r>
              <a:rPr lang="en-US" sz="2400" dirty="0" smtClean="0"/>
              <a:t>these anomalies</a:t>
            </a:r>
            <a:r>
              <a:rPr lang="en-US" sz="2400" dirty="0"/>
              <a:t>. </a:t>
            </a:r>
            <a:endParaRPr lang="en-US" sz="2400" dirty="0" smtClean="0"/>
          </a:p>
          <a:p>
            <a:pPr algn="just"/>
            <a:r>
              <a:rPr lang="en-US" sz="2400" dirty="0"/>
              <a:t>Failure to recognize a critical </a:t>
            </a:r>
            <a:r>
              <a:rPr lang="en-US" sz="2400" dirty="0" smtClean="0"/>
              <a:t>aortic arch </a:t>
            </a:r>
            <a:r>
              <a:rPr lang="en-US" sz="2400" dirty="0"/>
              <a:t>branch variation at surgery may cause </a:t>
            </a:r>
            <a:r>
              <a:rPr lang="en-US" sz="2400" dirty="0" smtClean="0"/>
              <a:t>serious consequences [</a:t>
            </a:r>
            <a:r>
              <a:rPr lang="en-US" sz="2000" dirty="0" smtClean="0">
                <a:solidFill>
                  <a:schemeClr val="accent1">
                    <a:lumMod val="75000"/>
                  </a:schemeClr>
                </a:solidFill>
              </a:rPr>
              <a:t>3</a:t>
            </a:r>
            <a:r>
              <a:rPr lang="en-US" sz="2400" dirty="0" smtClean="0"/>
              <a:t>]. Therefore, preoperative </a:t>
            </a:r>
            <a:r>
              <a:rPr lang="en-US" sz="2400" dirty="0"/>
              <a:t>imaging studies such as </a:t>
            </a:r>
            <a:r>
              <a:rPr lang="en-US" sz="2400" dirty="0" smtClean="0"/>
              <a:t>magnetic resonance </a:t>
            </a:r>
            <a:r>
              <a:rPr lang="en-US" sz="2400" dirty="0"/>
              <a:t>imaging or </a:t>
            </a:r>
            <a:r>
              <a:rPr lang="en-US" sz="2400" dirty="0" smtClean="0"/>
              <a:t>Computed Tomography (CT) </a:t>
            </a:r>
            <a:r>
              <a:rPr lang="en-US" sz="2400" dirty="0"/>
              <a:t>should be carefully </a:t>
            </a:r>
            <a:r>
              <a:rPr lang="en-US" sz="2400" dirty="0" smtClean="0"/>
              <a:t>reviewed </a:t>
            </a:r>
            <a:r>
              <a:rPr lang="fr-FR" sz="2400" dirty="0" smtClean="0"/>
              <a:t>to </a:t>
            </a:r>
            <a:r>
              <a:rPr lang="fr-FR" sz="2400" dirty="0" err="1"/>
              <a:t>prevent</a:t>
            </a:r>
            <a:r>
              <a:rPr lang="fr-FR" sz="2400" dirty="0"/>
              <a:t> the complication.</a:t>
            </a:r>
            <a:endParaRPr lang="en-US" sz="2400" dirty="0"/>
          </a:p>
        </p:txBody>
      </p:sp>
      <p:sp>
        <p:nvSpPr>
          <p:cNvPr id="4" name="Espace réservé du pied de page 3"/>
          <p:cNvSpPr>
            <a:spLocks noGrp="1"/>
          </p:cNvSpPr>
          <p:nvPr>
            <p:ph type="ftr" sz="quarter" idx="11"/>
          </p:nvPr>
        </p:nvSpPr>
        <p:spPr>
          <a:xfrm>
            <a:off x="7359829" y="6520259"/>
            <a:ext cx="1820683" cy="365125"/>
          </a:xfrm>
        </p:spPr>
        <p:txBody>
          <a:bodyPr/>
          <a:lstStyle/>
          <a:p>
            <a:r>
              <a:rPr lang="fr-BE" dirty="0" err="1" smtClean="0">
                <a:solidFill>
                  <a:schemeClr val="accent1">
                    <a:lumMod val="50000"/>
                  </a:schemeClr>
                </a:solidFill>
              </a:rPr>
              <a:t>VARIOUS</a:t>
            </a:r>
            <a:r>
              <a:rPr lang="fr-BE" dirty="0" smtClean="0">
                <a:solidFill>
                  <a:schemeClr val="accent1">
                    <a:lumMod val="50000"/>
                  </a:schemeClr>
                </a:solidFill>
              </a:rPr>
              <a:t> : </a:t>
            </a:r>
            <a:r>
              <a:rPr lang="fr-BE" dirty="0" err="1" smtClean="0">
                <a:solidFill>
                  <a:schemeClr val="accent1">
                    <a:lumMod val="50000"/>
                  </a:schemeClr>
                </a:solidFill>
              </a:rPr>
              <a:t>VR</a:t>
            </a:r>
            <a:r>
              <a:rPr lang="fr-BE" dirty="0" smtClean="0">
                <a:solidFill>
                  <a:schemeClr val="accent1">
                    <a:lumMod val="50000"/>
                  </a:schemeClr>
                </a:solidFill>
              </a:rPr>
              <a:t> 9</a:t>
            </a:r>
            <a:endParaRPr lang="fr-BE" dirty="0">
              <a:solidFill>
                <a:schemeClr val="accent1">
                  <a:lumMod val="50000"/>
                </a:schemeClr>
              </a:solidFill>
            </a:endParaRPr>
          </a:p>
        </p:txBody>
      </p:sp>
      <p:sp>
        <p:nvSpPr>
          <p:cNvPr id="5" name="Espace réservé du numéro de diapositive 4"/>
          <p:cNvSpPr>
            <a:spLocks noGrp="1"/>
          </p:cNvSpPr>
          <p:nvPr>
            <p:ph type="sldNum" sz="quarter" idx="12"/>
          </p:nvPr>
        </p:nvSpPr>
        <p:spPr/>
        <p:txBody>
          <a:bodyPr>
            <a:normAutofit fontScale="85000" lnSpcReduction="20000"/>
          </a:bodyPr>
          <a:lstStyle/>
          <a:p>
            <a:fld id="{CF4668DC-857F-487D-BFFA-8C0CA5037977}" type="slidenum">
              <a:rPr lang="fr-BE" smtClean="0"/>
              <a:pPr/>
              <a:t>4</a:t>
            </a:fld>
            <a:endParaRPr lang="fr-BE"/>
          </a:p>
        </p:txBody>
      </p:sp>
    </p:spTree>
    <p:extLst>
      <p:ext uri="{BB962C8B-B14F-4D97-AF65-F5344CB8AC3E}">
        <p14:creationId xmlns:p14="http://schemas.microsoft.com/office/powerpoint/2010/main" xmlns="" val="33647513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5400" dirty="0" smtClean="0"/>
              <a:t>MATERIELS AND </a:t>
            </a:r>
            <a:r>
              <a:rPr lang="en-US" sz="5400" dirty="0" smtClean="0"/>
              <a:t>METHODS</a:t>
            </a:r>
            <a:r>
              <a:rPr lang="fr-FR" sz="5400" dirty="0" smtClean="0"/>
              <a:t> :</a:t>
            </a:r>
            <a:endParaRPr lang="fr-FR" sz="5400" dirty="0"/>
          </a:p>
        </p:txBody>
      </p:sp>
      <p:sp>
        <p:nvSpPr>
          <p:cNvPr id="3" name="Espace réservé du contenu 2"/>
          <p:cNvSpPr>
            <a:spLocks noGrp="1"/>
          </p:cNvSpPr>
          <p:nvPr>
            <p:ph sz="quarter" idx="1"/>
          </p:nvPr>
        </p:nvSpPr>
        <p:spPr>
          <a:xfrm>
            <a:off x="612648" y="1816224"/>
            <a:ext cx="8153400" cy="4349080"/>
          </a:xfrm>
        </p:spPr>
        <p:txBody>
          <a:bodyPr>
            <a:normAutofit fontScale="92500" lnSpcReduction="10000"/>
          </a:bodyPr>
          <a:lstStyle/>
          <a:p>
            <a:pPr algn="just"/>
            <a:r>
              <a:rPr lang="en-US" dirty="0"/>
              <a:t>We </a:t>
            </a:r>
            <a:r>
              <a:rPr lang="en-US" dirty="0" smtClean="0"/>
              <a:t>describe CT and angiographic finding </a:t>
            </a:r>
            <a:r>
              <a:rPr lang="en-US" dirty="0"/>
              <a:t>in patients with </a:t>
            </a:r>
            <a:r>
              <a:rPr lang="en-US" dirty="0" smtClean="0"/>
              <a:t>complex </a:t>
            </a:r>
            <a:r>
              <a:rPr lang="en-US" dirty="0"/>
              <a:t>anomaly of the origin </a:t>
            </a:r>
            <a:r>
              <a:rPr lang="en-US" dirty="0" smtClean="0"/>
              <a:t>or position of </a:t>
            </a:r>
            <a:r>
              <a:rPr lang="en-US" dirty="0" err="1"/>
              <a:t>supraaortic</a:t>
            </a:r>
            <a:r>
              <a:rPr lang="en-US" dirty="0"/>
              <a:t> </a:t>
            </a:r>
            <a:r>
              <a:rPr lang="en-US" dirty="0" smtClean="0"/>
              <a:t>vessels, incidentally discovered :</a:t>
            </a:r>
          </a:p>
          <a:p>
            <a:pPr lvl="2" algn="just">
              <a:buFont typeface="Wingdings" pitchFamily="2" charset="2"/>
              <a:buChar char="Ø"/>
            </a:pPr>
            <a:r>
              <a:rPr lang="fr-FR" dirty="0" smtClean="0"/>
              <a:t>Common </a:t>
            </a:r>
            <a:r>
              <a:rPr lang="fr-FR" dirty="0" err="1" smtClean="0"/>
              <a:t>trunk</a:t>
            </a:r>
            <a:r>
              <a:rPr lang="fr-FR" dirty="0" smtClean="0"/>
              <a:t> </a:t>
            </a:r>
            <a:r>
              <a:rPr lang="fr-FR" dirty="0" err="1" smtClean="0"/>
              <a:t>betwwen</a:t>
            </a:r>
            <a:r>
              <a:rPr lang="fr-FR" dirty="0" smtClean="0"/>
              <a:t>  the </a:t>
            </a:r>
            <a:r>
              <a:rPr lang="fr-FR" dirty="0" err="1" smtClean="0"/>
              <a:t>innominate</a:t>
            </a:r>
            <a:r>
              <a:rPr lang="fr-FR" dirty="0" smtClean="0"/>
              <a:t> </a:t>
            </a:r>
            <a:r>
              <a:rPr lang="fr-FR" dirty="0" err="1" smtClean="0"/>
              <a:t>artery</a:t>
            </a:r>
            <a:r>
              <a:rPr lang="fr-FR" dirty="0" smtClean="0"/>
              <a:t> and the </a:t>
            </a:r>
            <a:r>
              <a:rPr lang="fr-FR" dirty="0" err="1" smtClean="0"/>
              <a:t>left</a:t>
            </a:r>
            <a:r>
              <a:rPr lang="fr-FR" dirty="0" smtClean="0"/>
              <a:t> </a:t>
            </a:r>
            <a:r>
              <a:rPr lang="fr-FR" dirty="0" err="1" smtClean="0"/>
              <a:t>common</a:t>
            </a:r>
            <a:r>
              <a:rPr lang="fr-FR" dirty="0" smtClean="0"/>
              <a:t> </a:t>
            </a:r>
            <a:r>
              <a:rPr lang="fr-FR" dirty="0" err="1" smtClean="0"/>
              <a:t>carotid</a:t>
            </a:r>
            <a:r>
              <a:rPr lang="fr-FR" dirty="0" smtClean="0"/>
              <a:t> </a:t>
            </a:r>
            <a:r>
              <a:rPr lang="fr-FR" dirty="0" err="1" smtClean="0"/>
              <a:t>artery</a:t>
            </a:r>
            <a:r>
              <a:rPr lang="fr-FR" dirty="0" smtClean="0"/>
              <a:t> : </a:t>
            </a:r>
            <a:r>
              <a:rPr lang="fr-FR" dirty="0"/>
              <a:t>4</a:t>
            </a:r>
            <a:r>
              <a:rPr lang="fr-FR" dirty="0" smtClean="0"/>
              <a:t> patients;</a:t>
            </a:r>
          </a:p>
          <a:p>
            <a:pPr lvl="2" algn="just">
              <a:buFont typeface="Wingdings" pitchFamily="2" charset="2"/>
              <a:buChar char="Ø"/>
            </a:pPr>
            <a:r>
              <a:rPr lang="fr-FR" dirty="0" smtClean="0"/>
              <a:t>A </a:t>
            </a:r>
            <a:r>
              <a:rPr lang="fr-FR" dirty="0" err="1" smtClean="0"/>
              <a:t>Bicarotid</a:t>
            </a:r>
            <a:r>
              <a:rPr lang="fr-FR" dirty="0" smtClean="0"/>
              <a:t> </a:t>
            </a:r>
            <a:r>
              <a:rPr lang="fr-FR" dirty="0" err="1" smtClean="0"/>
              <a:t>trunk</a:t>
            </a:r>
            <a:r>
              <a:rPr lang="fr-FR" dirty="0" smtClean="0"/>
              <a:t>  (</a:t>
            </a:r>
            <a:r>
              <a:rPr lang="fr-FR" dirty="0" err="1" smtClean="0"/>
              <a:t>troncus</a:t>
            </a:r>
            <a:r>
              <a:rPr lang="fr-FR" dirty="0" smtClean="0"/>
              <a:t> bicaroticus) : </a:t>
            </a:r>
            <a:r>
              <a:rPr lang="fr-FR" dirty="0"/>
              <a:t>1</a:t>
            </a:r>
            <a:r>
              <a:rPr lang="fr-FR" dirty="0" smtClean="0"/>
              <a:t> patient;</a:t>
            </a:r>
          </a:p>
          <a:p>
            <a:pPr lvl="2" algn="just">
              <a:buFont typeface="Wingdings" pitchFamily="2" charset="2"/>
              <a:buChar char="Ø"/>
            </a:pPr>
            <a:r>
              <a:rPr lang="fr-FR" dirty="0" smtClean="0"/>
              <a:t>An arteria </a:t>
            </a:r>
            <a:r>
              <a:rPr lang="fr-FR" dirty="0"/>
              <a:t>lusoria </a:t>
            </a:r>
            <a:r>
              <a:rPr lang="fr-FR" dirty="0" err="1" smtClean="0"/>
              <a:t>arising</a:t>
            </a:r>
            <a:r>
              <a:rPr lang="fr-FR" dirty="0" smtClean="0"/>
              <a:t> </a:t>
            </a:r>
            <a:r>
              <a:rPr lang="fr-FR" dirty="0" err="1" smtClean="0"/>
              <a:t>from</a:t>
            </a:r>
            <a:r>
              <a:rPr lang="fr-FR" dirty="0" smtClean="0"/>
              <a:t> a </a:t>
            </a:r>
            <a:r>
              <a:rPr lang="fr-FR" dirty="0" err="1" smtClean="0"/>
              <a:t>common</a:t>
            </a:r>
            <a:r>
              <a:rPr lang="fr-FR" dirty="0" smtClean="0"/>
              <a:t> </a:t>
            </a:r>
            <a:r>
              <a:rPr lang="fr-FR" dirty="0" err="1" smtClean="0"/>
              <a:t>trunk</a:t>
            </a:r>
            <a:r>
              <a:rPr lang="fr-FR" dirty="0" smtClean="0"/>
              <a:t> </a:t>
            </a:r>
            <a:r>
              <a:rPr lang="fr-FR" dirty="0" err="1" smtClean="0"/>
              <a:t>between</a:t>
            </a:r>
            <a:r>
              <a:rPr lang="fr-FR" dirty="0" smtClean="0"/>
              <a:t> the subclavian </a:t>
            </a:r>
            <a:r>
              <a:rPr lang="fr-FR" dirty="0" err="1" smtClean="0"/>
              <a:t>arteries</a:t>
            </a:r>
            <a:r>
              <a:rPr lang="fr-FR" dirty="0" smtClean="0"/>
              <a:t> : 1 patient;</a:t>
            </a:r>
          </a:p>
          <a:p>
            <a:pPr lvl="2" algn="just">
              <a:buFont typeface="Wingdings" pitchFamily="2" charset="2"/>
              <a:buChar char="Ø"/>
            </a:pPr>
            <a:r>
              <a:rPr lang="fr-FR" dirty="0" smtClean="0"/>
              <a:t> A </a:t>
            </a:r>
            <a:r>
              <a:rPr lang="fr-FR" dirty="0" err="1" smtClean="0"/>
              <a:t>left</a:t>
            </a:r>
            <a:r>
              <a:rPr lang="fr-FR" dirty="0" smtClean="0"/>
              <a:t> </a:t>
            </a:r>
            <a:r>
              <a:rPr lang="fr-FR" dirty="0" err="1" smtClean="0"/>
              <a:t>vertebral</a:t>
            </a:r>
            <a:r>
              <a:rPr lang="fr-FR" dirty="0" smtClean="0"/>
              <a:t> </a:t>
            </a:r>
            <a:r>
              <a:rPr lang="fr-FR" dirty="0" err="1" smtClean="0"/>
              <a:t>artery</a:t>
            </a:r>
            <a:r>
              <a:rPr lang="fr-FR" dirty="0" smtClean="0"/>
              <a:t> </a:t>
            </a:r>
            <a:r>
              <a:rPr lang="fr-FR" dirty="0" err="1" smtClean="0"/>
              <a:t>with</a:t>
            </a:r>
            <a:r>
              <a:rPr lang="fr-FR" dirty="0" smtClean="0"/>
              <a:t> an </a:t>
            </a:r>
            <a:r>
              <a:rPr lang="fr-FR" dirty="0" err="1" smtClean="0"/>
              <a:t>anomalous</a:t>
            </a:r>
            <a:r>
              <a:rPr lang="fr-FR" dirty="0" smtClean="0"/>
              <a:t> </a:t>
            </a:r>
            <a:r>
              <a:rPr lang="fr-FR" dirty="0" err="1" smtClean="0"/>
              <a:t>origin</a:t>
            </a:r>
            <a:r>
              <a:rPr lang="fr-FR" dirty="0" smtClean="0"/>
              <a:t> </a:t>
            </a:r>
            <a:r>
              <a:rPr lang="fr-FR" dirty="0" err="1" smtClean="0"/>
              <a:t>from</a:t>
            </a:r>
            <a:r>
              <a:rPr lang="fr-FR" dirty="0" smtClean="0"/>
              <a:t> the </a:t>
            </a:r>
            <a:r>
              <a:rPr lang="fr-FR" dirty="0" err="1" smtClean="0"/>
              <a:t>aortic</a:t>
            </a:r>
            <a:r>
              <a:rPr lang="fr-FR" dirty="0" smtClean="0"/>
              <a:t> </a:t>
            </a:r>
            <a:r>
              <a:rPr lang="fr-FR" dirty="0" err="1" smtClean="0"/>
              <a:t>arch</a:t>
            </a:r>
            <a:r>
              <a:rPr lang="fr-FR" dirty="0" smtClean="0"/>
              <a:t> : 2 patients,</a:t>
            </a:r>
          </a:p>
          <a:p>
            <a:pPr lvl="2" algn="just">
              <a:buFont typeface="Wingdings" pitchFamily="2" charset="2"/>
              <a:buChar char="Ø"/>
            </a:pPr>
            <a:r>
              <a:rPr lang="fr-FR" dirty="0" smtClean="0"/>
              <a:t>A right </a:t>
            </a:r>
            <a:r>
              <a:rPr lang="fr-FR" dirty="0" err="1" smtClean="0"/>
              <a:t>vertebral</a:t>
            </a:r>
            <a:r>
              <a:rPr lang="fr-FR" dirty="0" smtClean="0"/>
              <a:t> </a:t>
            </a:r>
            <a:r>
              <a:rPr lang="fr-FR" dirty="0" err="1" smtClean="0"/>
              <a:t>artery</a:t>
            </a:r>
            <a:r>
              <a:rPr lang="fr-FR" dirty="0" smtClean="0"/>
              <a:t> </a:t>
            </a:r>
            <a:r>
              <a:rPr lang="fr-FR" dirty="0" err="1" smtClean="0"/>
              <a:t>originating</a:t>
            </a:r>
            <a:r>
              <a:rPr lang="fr-FR" dirty="0" smtClean="0"/>
              <a:t> </a:t>
            </a:r>
            <a:r>
              <a:rPr lang="fr-FR" dirty="0" err="1" smtClean="0"/>
              <a:t>from</a:t>
            </a:r>
            <a:r>
              <a:rPr lang="fr-FR" dirty="0" smtClean="0"/>
              <a:t> the right </a:t>
            </a:r>
            <a:r>
              <a:rPr lang="fr-FR" dirty="0" err="1" smtClean="0"/>
              <a:t>brachiocephalic</a:t>
            </a:r>
            <a:r>
              <a:rPr lang="fr-FR" dirty="0" smtClean="0"/>
              <a:t> </a:t>
            </a:r>
            <a:r>
              <a:rPr lang="fr-FR" dirty="0" err="1" smtClean="0"/>
              <a:t>artery</a:t>
            </a:r>
            <a:r>
              <a:rPr lang="fr-FR" dirty="0" smtClean="0"/>
              <a:t> : 1 patient.</a:t>
            </a:r>
            <a:endParaRPr lang="en-US" dirty="0"/>
          </a:p>
        </p:txBody>
      </p:sp>
      <p:sp>
        <p:nvSpPr>
          <p:cNvPr id="4" name="Espace réservé du pied de page 3"/>
          <p:cNvSpPr>
            <a:spLocks noGrp="1"/>
          </p:cNvSpPr>
          <p:nvPr>
            <p:ph type="ftr" sz="quarter" idx="11"/>
          </p:nvPr>
        </p:nvSpPr>
        <p:spPr>
          <a:xfrm>
            <a:off x="7092280" y="6525344"/>
            <a:ext cx="2088232" cy="360040"/>
          </a:xfrm>
        </p:spPr>
        <p:txBody>
          <a:bodyPr/>
          <a:lstStyle/>
          <a:p>
            <a:r>
              <a:rPr lang="en-US" dirty="0" smtClean="0">
                <a:solidFill>
                  <a:schemeClr val="accent1">
                    <a:lumMod val="50000"/>
                  </a:schemeClr>
                </a:solidFill>
              </a:rPr>
              <a:t>VARIOUS : VR 9</a:t>
            </a:r>
            <a:endParaRPr lang="en-US" dirty="0">
              <a:solidFill>
                <a:schemeClr val="accent1">
                  <a:lumMod val="50000"/>
                </a:schemeClr>
              </a:solidFill>
            </a:endParaRPr>
          </a:p>
        </p:txBody>
      </p:sp>
      <p:sp>
        <p:nvSpPr>
          <p:cNvPr id="5" name="Espace réservé du numéro de diapositive 4"/>
          <p:cNvSpPr>
            <a:spLocks noGrp="1"/>
          </p:cNvSpPr>
          <p:nvPr>
            <p:ph type="sldNum" sz="quarter" idx="12"/>
          </p:nvPr>
        </p:nvSpPr>
        <p:spPr/>
        <p:txBody>
          <a:bodyPr>
            <a:normAutofit fontScale="85000" lnSpcReduction="20000"/>
          </a:bodyPr>
          <a:lstStyle/>
          <a:p>
            <a:fld id="{CF4668DC-857F-487D-BFFA-8C0CA5037977}" type="slidenum">
              <a:rPr lang="fr-BE" smtClean="0"/>
              <a:pPr/>
              <a:t>5</a:t>
            </a:fld>
            <a:endParaRPr lang="fr-BE"/>
          </a:p>
        </p:txBody>
      </p:sp>
    </p:spTree>
    <p:extLst>
      <p:ext uri="{BB962C8B-B14F-4D97-AF65-F5344CB8AC3E}">
        <p14:creationId xmlns:p14="http://schemas.microsoft.com/office/powerpoint/2010/main" xmlns="" val="15723909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5400" dirty="0" smtClean="0"/>
              <a:t>NORMAL </a:t>
            </a:r>
            <a:r>
              <a:rPr lang="en-US" sz="5400" dirty="0" smtClean="0"/>
              <a:t>ANATOMY</a:t>
            </a:r>
            <a:r>
              <a:rPr lang="fr-FR" sz="5400" dirty="0" smtClean="0"/>
              <a:t> :</a:t>
            </a:r>
            <a:endParaRPr lang="fr-FR" sz="5400" dirty="0"/>
          </a:p>
        </p:txBody>
      </p:sp>
      <p:sp>
        <p:nvSpPr>
          <p:cNvPr id="3" name="Espace réservé du contenu 2"/>
          <p:cNvSpPr>
            <a:spLocks noGrp="1"/>
          </p:cNvSpPr>
          <p:nvPr>
            <p:ph sz="quarter" idx="1"/>
          </p:nvPr>
        </p:nvSpPr>
        <p:spPr>
          <a:xfrm>
            <a:off x="612648" y="2320280"/>
            <a:ext cx="8153400" cy="3773016"/>
          </a:xfrm>
        </p:spPr>
        <p:txBody>
          <a:bodyPr>
            <a:normAutofit/>
          </a:bodyPr>
          <a:lstStyle/>
          <a:p>
            <a:pPr algn="just"/>
            <a:r>
              <a:rPr lang="en-US" sz="2400" dirty="0" smtClean="0"/>
              <a:t>In </a:t>
            </a:r>
            <a:r>
              <a:rPr lang="en-US" sz="2400" dirty="0"/>
              <a:t>specimens </a:t>
            </a:r>
            <a:r>
              <a:rPr lang="en-US" sz="2400" dirty="0" smtClean="0"/>
              <a:t>of normal variety, </a:t>
            </a:r>
            <a:r>
              <a:rPr lang="en-US" sz="2400" dirty="0"/>
              <a:t>the branches leave the </a:t>
            </a:r>
            <a:r>
              <a:rPr lang="en-US" sz="2400" dirty="0" smtClean="0"/>
              <a:t>aortic arch </a:t>
            </a:r>
            <a:r>
              <a:rPr lang="en-US" sz="2400" dirty="0"/>
              <a:t>in </a:t>
            </a:r>
            <a:r>
              <a:rPr lang="en-US" sz="2400" dirty="0" smtClean="0"/>
              <a:t>the following </a:t>
            </a:r>
            <a:r>
              <a:rPr lang="en-US" sz="2400" dirty="0"/>
              <a:t>succession from left to right: left </a:t>
            </a:r>
            <a:r>
              <a:rPr lang="en-US" sz="2400" dirty="0" smtClean="0"/>
              <a:t>subclavian artery (</a:t>
            </a:r>
            <a:r>
              <a:rPr lang="en-US" sz="2400" b="1" i="1" dirty="0" err="1" smtClean="0">
                <a:solidFill>
                  <a:schemeClr val="accent1">
                    <a:lumMod val="75000"/>
                  </a:schemeClr>
                </a:solidFill>
              </a:rPr>
              <a:t>LSA</a:t>
            </a:r>
            <a:r>
              <a:rPr lang="en-US" sz="2400" dirty="0" smtClean="0"/>
              <a:t>), left </a:t>
            </a:r>
            <a:r>
              <a:rPr lang="en-US" sz="2400" dirty="0"/>
              <a:t>common carotid (</a:t>
            </a:r>
            <a:r>
              <a:rPr lang="en-US" sz="2400" b="1" i="1" dirty="0" err="1" smtClean="0">
                <a:solidFill>
                  <a:schemeClr val="accent1">
                    <a:lumMod val="75000"/>
                  </a:schemeClr>
                </a:solidFill>
              </a:rPr>
              <a:t>LCCA</a:t>
            </a:r>
            <a:r>
              <a:rPr lang="en-US" sz="2400" dirty="0" smtClean="0"/>
              <a:t>) </a:t>
            </a:r>
            <a:r>
              <a:rPr lang="en-US" sz="2400" dirty="0"/>
              <a:t>and brachiocephalic </a:t>
            </a:r>
            <a:r>
              <a:rPr lang="en-US" sz="2400" dirty="0" smtClean="0"/>
              <a:t>trunk (with </a:t>
            </a:r>
            <a:r>
              <a:rPr lang="en-US" sz="2400" dirty="0"/>
              <a:t>right common carotid </a:t>
            </a:r>
            <a:r>
              <a:rPr lang="en-US" sz="2400" dirty="0" smtClean="0"/>
              <a:t>(</a:t>
            </a:r>
            <a:r>
              <a:rPr lang="en-US" sz="2400" b="1" i="1" dirty="0" err="1" smtClean="0">
                <a:solidFill>
                  <a:schemeClr val="accent1">
                    <a:lumMod val="75000"/>
                  </a:schemeClr>
                </a:solidFill>
              </a:rPr>
              <a:t>RCCA</a:t>
            </a:r>
            <a:r>
              <a:rPr lang="en-US" sz="2400" dirty="0" smtClean="0"/>
              <a:t>) and </a:t>
            </a:r>
            <a:r>
              <a:rPr lang="en-US" sz="2400" dirty="0"/>
              <a:t>right subclavian </a:t>
            </a:r>
            <a:r>
              <a:rPr lang="en-US" sz="2400" dirty="0" smtClean="0"/>
              <a:t>(</a:t>
            </a:r>
            <a:r>
              <a:rPr lang="en-US" sz="2400" b="1" i="1" dirty="0" err="1" smtClean="0">
                <a:solidFill>
                  <a:schemeClr val="accent1">
                    <a:lumMod val="75000"/>
                  </a:schemeClr>
                </a:solidFill>
              </a:rPr>
              <a:t>RSA</a:t>
            </a:r>
            <a:r>
              <a:rPr lang="en-US" sz="2400" dirty="0" smtClean="0"/>
              <a:t>) as its </a:t>
            </a:r>
            <a:r>
              <a:rPr lang="fr-FR" sz="2400" dirty="0" err="1" smtClean="0"/>
              <a:t>derivatives</a:t>
            </a:r>
            <a:r>
              <a:rPr lang="fr-FR" sz="2400" dirty="0" smtClean="0"/>
              <a:t>) [</a:t>
            </a:r>
            <a:r>
              <a:rPr lang="fr-FR" sz="2400" i="1" u="sng" dirty="0" smtClean="0">
                <a:solidFill>
                  <a:schemeClr val="accent2"/>
                </a:solidFill>
              </a:rPr>
              <a:t>Figure. 1</a:t>
            </a:r>
            <a:r>
              <a:rPr lang="fr-FR" sz="2400" dirty="0" smtClean="0"/>
              <a:t>].</a:t>
            </a:r>
          </a:p>
          <a:p>
            <a:pPr algn="just"/>
            <a:r>
              <a:rPr lang="fr-FR" sz="2400" dirty="0" smtClean="0"/>
              <a:t>The </a:t>
            </a:r>
            <a:r>
              <a:rPr lang="fr-FR" sz="2400" dirty="0" err="1" smtClean="0"/>
              <a:t>verberal</a:t>
            </a:r>
            <a:r>
              <a:rPr lang="fr-FR" sz="2400" dirty="0" smtClean="0"/>
              <a:t> </a:t>
            </a:r>
            <a:r>
              <a:rPr lang="fr-FR" sz="2400" dirty="0" err="1" smtClean="0"/>
              <a:t>arteries</a:t>
            </a:r>
            <a:r>
              <a:rPr lang="fr-FR" sz="2400" dirty="0" smtClean="0"/>
              <a:t> </a:t>
            </a:r>
            <a:r>
              <a:rPr lang="fr-FR" sz="2400" dirty="0" err="1" smtClean="0"/>
              <a:t>originate</a:t>
            </a:r>
            <a:r>
              <a:rPr lang="fr-FR" sz="2400" dirty="0" smtClean="0"/>
              <a:t> </a:t>
            </a:r>
            <a:r>
              <a:rPr lang="fr-FR" sz="2400" dirty="0" err="1" smtClean="0"/>
              <a:t>from</a:t>
            </a:r>
            <a:r>
              <a:rPr lang="fr-FR" sz="2400" dirty="0" smtClean="0"/>
              <a:t> the subclavian </a:t>
            </a:r>
            <a:r>
              <a:rPr lang="fr-FR" sz="2400" dirty="0" err="1" smtClean="0"/>
              <a:t>arteries</a:t>
            </a:r>
            <a:r>
              <a:rPr lang="fr-FR" sz="2400" dirty="0" smtClean="0"/>
              <a:t>.</a:t>
            </a:r>
          </a:p>
          <a:p>
            <a:pPr algn="just"/>
            <a:r>
              <a:rPr lang="en-US" sz="2400" dirty="0"/>
              <a:t>According to Anson et al</a:t>
            </a:r>
            <a:r>
              <a:rPr lang="en-US" sz="2400" dirty="0" smtClean="0"/>
              <a:t>., </a:t>
            </a:r>
            <a:r>
              <a:rPr lang="en-US" sz="2400" dirty="0"/>
              <a:t>the normal </a:t>
            </a:r>
            <a:r>
              <a:rPr lang="en-US" sz="2400" dirty="0" smtClean="0"/>
              <a:t>three-branched arrangement </a:t>
            </a:r>
            <a:r>
              <a:rPr lang="en-US" sz="2400" dirty="0"/>
              <a:t>of the aortic arch is found </a:t>
            </a:r>
            <a:r>
              <a:rPr lang="en-US" sz="2400" dirty="0" smtClean="0"/>
              <a:t>in 64.9% [</a:t>
            </a:r>
            <a:r>
              <a:rPr lang="en-US" sz="2000" dirty="0" smtClean="0">
                <a:solidFill>
                  <a:schemeClr val="accent1">
                    <a:lumMod val="75000"/>
                  </a:schemeClr>
                </a:solidFill>
              </a:rPr>
              <a:t>4</a:t>
            </a:r>
            <a:r>
              <a:rPr lang="en-US" sz="2400" dirty="0" smtClean="0"/>
              <a:t>].</a:t>
            </a:r>
            <a:endParaRPr lang="fr-FR" sz="2400" dirty="0"/>
          </a:p>
        </p:txBody>
      </p:sp>
      <p:sp>
        <p:nvSpPr>
          <p:cNvPr id="4" name="Espace réservé du pied de page 3"/>
          <p:cNvSpPr>
            <a:spLocks noGrp="1"/>
          </p:cNvSpPr>
          <p:nvPr>
            <p:ph type="ftr" sz="quarter" idx="11"/>
          </p:nvPr>
        </p:nvSpPr>
        <p:spPr>
          <a:xfrm>
            <a:off x="7143805" y="6520259"/>
            <a:ext cx="2036707" cy="365125"/>
          </a:xfrm>
        </p:spPr>
        <p:txBody>
          <a:bodyPr/>
          <a:lstStyle/>
          <a:p>
            <a:r>
              <a:rPr lang="fr-BE" dirty="0" err="1" smtClean="0">
                <a:solidFill>
                  <a:schemeClr val="accent1">
                    <a:lumMod val="50000"/>
                  </a:schemeClr>
                </a:solidFill>
              </a:rPr>
              <a:t>VARIOUS</a:t>
            </a:r>
            <a:r>
              <a:rPr lang="fr-BE" dirty="0" smtClean="0">
                <a:solidFill>
                  <a:schemeClr val="accent1">
                    <a:lumMod val="50000"/>
                  </a:schemeClr>
                </a:solidFill>
              </a:rPr>
              <a:t> : </a:t>
            </a:r>
            <a:r>
              <a:rPr lang="fr-BE" dirty="0" err="1" smtClean="0">
                <a:solidFill>
                  <a:schemeClr val="accent1">
                    <a:lumMod val="50000"/>
                  </a:schemeClr>
                </a:solidFill>
              </a:rPr>
              <a:t>VR</a:t>
            </a:r>
            <a:r>
              <a:rPr lang="fr-BE" dirty="0" smtClean="0">
                <a:solidFill>
                  <a:schemeClr val="accent1">
                    <a:lumMod val="50000"/>
                  </a:schemeClr>
                </a:solidFill>
              </a:rPr>
              <a:t> 9</a:t>
            </a:r>
            <a:endParaRPr lang="fr-BE" dirty="0">
              <a:solidFill>
                <a:schemeClr val="accent1">
                  <a:lumMod val="50000"/>
                </a:schemeClr>
              </a:solidFill>
            </a:endParaRPr>
          </a:p>
        </p:txBody>
      </p:sp>
      <p:sp>
        <p:nvSpPr>
          <p:cNvPr id="5" name="Espace réservé du numéro de diapositive 4"/>
          <p:cNvSpPr>
            <a:spLocks noGrp="1"/>
          </p:cNvSpPr>
          <p:nvPr>
            <p:ph type="sldNum" sz="quarter" idx="12"/>
          </p:nvPr>
        </p:nvSpPr>
        <p:spPr/>
        <p:txBody>
          <a:bodyPr>
            <a:normAutofit fontScale="85000" lnSpcReduction="20000"/>
          </a:bodyPr>
          <a:lstStyle/>
          <a:p>
            <a:fld id="{CF4668DC-857F-487D-BFFA-8C0CA5037977}" type="slidenum">
              <a:rPr lang="fr-BE" smtClean="0"/>
              <a:pPr/>
              <a:t>6</a:t>
            </a:fld>
            <a:endParaRPr lang="fr-BE"/>
          </a:p>
        </p:txBody>
      </p:sp>
    </p:spTree>
    <p:extLst>
      <p:ext uri="{BB962C8B-B14F-4D97-AF65-F5344CB8AC3E}">
        <p14:creationId xmlns:p14="http://schemas.microsoft.com/office/powerpoint/2010/main" xmlns="" val="41664362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5400" dirty="0" smtClean="0"/>
              <a:t>NORMAL </a:t>
            </a:r>
            <a:r>
              <a:rPr lang="en-US" sz="5400" dirty="0" smtClean="0"/>
              <a:t>ANATOMY</a:t>
            </a:r>
            <a:r>
              <a:rPr lang="fr-FR" sz="5400" dirty="0" smtClean="0"/>
              <a:t> :</a:t>
            </a:r>
            <a:endParaRPr lang="fr-FR" sz="5400" dirty="0"/>
          </a:p>
        </p:txBody>
      </p:sp>
      <p:pic>
        <p:nvPicPr>
          <p:cNvPr id="5" name="Image 4" descr="Capture d’écran"/>
          <p:cNvPicPr>
            <a:picLocks noChangeAspect="1"/>
          </p:cNvPicPr>
          <p:nvPr/>
        </p:nvPicPr>
        <p:blipFill rotWithShape="1">
          <a:blip r:embed="rId2">
            <a:extLst>
              <a:ext uri="{BEBA8EAE-BF5A-486C-A8C5-ECC9F3942E4B}">
                <a14:imgProps xmlns:a14="http://schemas.microsoft.com/office/drawing/2010/main" xmlns="">
                  <a14:imgLayer r:embed="rId3">
                    <a14:imgEffect>
                      <a14:backgroundRemoval t="322" b="89711" l="9362" r="92766">
                        <a14:foregroundMark x1="30213" y1="43408" x2="22128" y2="55627"/>
                        <a14:foregroundMark x1="22128" y1="55949" x2="20426" y2="66881"/>
                        <a14:foregroundMark x1="21277" y1="68167" x2="25532" y2="71061"/>
                        <a14:foregroundMark x1="26809" y1="72347" x2="26809" y2="72347"/>
                        <a14:foregroundMark x1="29362" y1="70096" x2="29362" y2="70096"/>
                        <a14:foregroundMark x1="31915" y1="69132" x2="31915" y2="69132"/>
                        <a14:foregroundMark x1="34043" y1="67846" x2="34043" y2="67846"/>
                        <a14:foregroundMark x1="34894" y1="63666" x2="34894" y2="63666"/>
                        <a14:foregroundMark x1="35745" y1="57878" x2="35745" y2="57878"/>
                        <a14:foregroundMark x1="38298" y1="53376" x2="38298" y2="53376"/>
                        <a14:foregroundMark x1="41277" y1="49518" x2="41277" y2="49518"/>
                        <a14:foregroundMark x1="45106" y1="46624" x2="45106" y2="46624"/>
                        <a14:foregroundMark x1="48936" y1="45338" x2="48936" y2="45338"/>
                        <a14:foregroundMark x1="53191" y1="44373" x2="53191" y2="44373"/>
                        <a14:foregroundMark x1="56596" y1="44373" x2="56596" y2="44373"/>
                        <a14:foregroundMark x1="62553" y1="45981" x2="62553" y2="45981"/>
                        <a14:foregroundMark x1="65532" y1="50804" x2="65532" y2="50804"/>
                        <a14:foregroundMark x1="66383" y1="57556" x2="66383" y2="57556"/>
                        <a14:foregroundMark x1="65106" y1="63666" x2="65106" y2="63666"/>
                        <a14:foregroundMark x1="62979" y1="70418" x2="62979" y2="70418"/>
                        <a14:foregroundMark x1="60426" y1="76849" x2="60426" y2="76849"/>
                        <a14:foregroundMark x1="58298" y1="83601" x2="58298" y2="83601"/>
                        <a14:foregroundMark x1="57447" y1="87138" x2="57447" y2="87138"/>
                        <a14:foregroundMark x1="62553" y1="87138" x2="62553" y2="87138"/>
                        <a14:foregroundMark x1="66809" y1="87138" x2="66809" y2="87138"/>
                        <a14:foregroundMark x1="71064" y1="87781" x2="71064" y2="87781"/>
                        <a14:foregroundMark x1="72340" y1="83601" x2="72340" y2="83601"/>
                        <a14:foregroundMark x1="74043" y1="78457" x2="74043" y2="78457"/>
                        <a14:foregroundMark x1="76596" y1="73312" x2="76596" y2="73312"/>
                        <a14:foregroundMark x1="77447" y1="67846" x2="77447" y2="67846"/>
                        <a14:foregroundMark x1="78298" y1="61736" x2="78298" y2="61736"/>
                        <a14:foregroundMark x1="78298" y1="53698" x2="78298" y2="53698"/>
                        <a14:foregroundMark x1="78298" y1="47588" x2="78298" y2="47588"/>
                        <a14:foregroundMark x1="76170" y1="43087" x2="76170" y2="43087"/>
                        <a14:foregroundMark x1="72340" y1="39228" x2="72340" y2="39228"/>
                        <a14:foregroundMark x1="68511" y1="36013" x2="68511" y2="36013"/>
                        <a14:foregroundMark x1="65106" y1="34727" x2="65106" y2="34727"/>
                        <a14:foregroundMark x1="63404" y1="33441" x2="63404" y2="33441"/>
                        <a14:foregroundMark x1="63404" y1="28939" x2="63404" y2="28939"/>
                        <a14:foregroundMark x1="66383" y1="24437" x2="66383" y2="24437"/>
                        <a14:foregroundMark x1="70638" y1="21543" x2="70638" y2="21543"/>
                        <a14:foregroundMark x1="75745" y1="21543" x2="75745" y2="21543"/>
                        <a14:foregroundMark x1="80851" y1="23151" x2="80851" y2="23151"/>
                        <a14:foregroundMark x1="86383" y1="24759" x2="86383" y2="24759"/>
                        <a14:foregroundMark x1="89787" y1="20579" x2="89787" y2="20579"/>
                        <a14:foregroundMark x1="90213" y1="18971" x2="90213" y2="18971"/>
                        <a14:foregroundMark x1="84681" y1="16399" x2="84681" y2="16399"/>
                        <a14:foregroundMark x1="77872" y1="14791" x2="77872" y2="14791"/>
                        <a14:foregroundMark x1="72766" y1="14791" x2="72766" y2="14791"/>
                        <a14:foregroundMark x1="73617" y1="10611" x2="73617" y2="10611"/>
                        <a14:foregroundMark x1="73617" y1="6431" x2="73617" y2="6431"/>
                        <a14:foregroundMark x1="69787" y1="5788" x2="69787" y2="5788"/>
                        <a14:foregroundMark x1="68511" y1="11576" x2="68511" y2="11576"/>
                        <a14:foregroundMark x1="65106" y1="15113" x2="65106" y2="15113"/>
                        <a14:foregroundMark x1="60426" y1="18971" x2="60426" y2="18971"/>
                        <a14:foregroundMark x1="57872" y1="23473" x2="57872" y2="23473"/>
                        <a14:foregroundMark x1="54894" y1="28939" x2="54894" y2="28939"/>
                        <a14:foregroundMark x1="51489" y1="31511" x2="51489" y2="31511"/>
                        <a14:foregroundMark x1="49787" y1="28617" x2="49787" y2="28617"/>
                        <a14:foregroundMark x1="51489" y1="23473" x2="51489" y2="23473"/>
                        <a14:foregroundMark x1="55745" y1="17363" x2="55745" y2="17363"/>
                        <a14:foregroundMark x1="60851" y1="9003" x2="60851" y2="9003"/>
                        <a14:foregroundMark x1="55745" y1="5788" x2="55745" y2="5788"/>
                        <a14:foregroundMark x1="50638" y1="12862" x2="50638" y2="12862"/>
                        <a14:foregroundMark x1="45106" y1="20579" x2="45106" y2="20579"/>
                        <a14:foregroundMark x1="42128" y1="28939" x2="42128" y2="28939"/>
                        <a14:foregroundMark x1="42128" y1="34727" x2="42128" y2="34727"/>
                        <a14:foregroundMark x1="38298" y1="36013" x2="38298" y2="36013"/>
                        <a14:foregroundMark x1="35319" y1="29582" x2="35319" y2="29582"/>
                        <a14:foregroundMark x1="34894" y1="23151" x2="34894" y2="23151"/>
                        <a14:foregroundMark x1="33617" y1="15756" x2="33617" y2="15756"/>
                        <a14:foregroundMark x1="35745" y1="9003" x2="35745" y2="9003"/>
                        <a14:foregroundMark x1="35745" y1="5466" x2="35745" y2="5466"/>
                        <a14:foregroundMark x1="29362" y1="5466" x2="29362" y2="5466"/>
                        <a14:foregroundMark x1="28936" y1="10932" x2="28936" y2="10932"/>
                        <a14:foregroundMark x1="28936" y1="15113" x2="28936" y2="15113"/>
                        <a14:foregroundMark x1="24681" y1="15113" x2="24681" y2="15113"/>
                        <a14:foregroundMark x1="26809" y1="13183" x2="26809" y2="13183"/>
                        <a14:foregroundMark x1="24681" y1="11576" x2="24681" y2="11576"/>
                        <a14:foregroundMark x1="21702" y1="14791" x2="21702" y2="14791"/>
                        <a14:foregroundMark x1="14894" y1="14148" x2="14894" y2="14148"/>
                        <a14:foregroundMark x1="11064" y1="14148" x2="11064" y2="14148"/>
                        <a14:foregroundMark x1="11064" y1="19293" x2="11064" y2="19293"/>
                        <a14:foregroundMark x1="17021" y1="19936" x2="17021" y2="19936"/>
                        <a14:foregroundMark x1="22128" y1="21543" x2="22128" y2="21543"/>
                        <a14:foregroundMark x1="26809" y1="24759" x2="26809" y2="24759"/>
                        <a14:foregroundMark x1="28511" y1="31833" x2="28511" y2="31833"/>
                        <a14:foregroundMark x1="31064" y1="39228" x2="31064" y2="39228"/>
                        <a14:foregroundMark x1="31064" y1="43408" x2="31064" y2="43408"/>
                      </a14:backgroundRemoval>
                    </a14:imgEffect>
                  </a14:imgLayer>
                </a14:imgProps>
              </a:ext>
              <a:ext uri="{28A0092B-C50C-407E-A947-70E740481C1C}">
                <a14:useLocalDpi xmlns:a14="http://schemas.microsoft.com/office/drawing/2010/main" xmlns="" val="0"/>
              </a:ext>
            </a:extLst>
          </a:blip>
          <a:srcRect r="3609" b="32766"/>
          <a:stretch/>
        </p:blipFill>
        <p:spPr>
          <a:xfrm>
            <a:off x="4775448" y="1700807"/>
            <a:ext cx="3829000" cy="309634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ZoneTexte 5"/>
          <p:cNvSpPr txBox="1"/>
          <p:nvPr/>
        </p:nvSpPr>
        <p:spPr>
          <a:xfrm>
            <a:off x="467544" y="5229200"/>
            <a:ext cx="8352927" cy="1354217"/>
          </a:xfrm>
          <a:prstGeom prst="rect">
            <a:avLst/>
          </a:prstGeom>
          <a:noFill/>
        </p:spPr>
        <p:txBody>
          <a:bodyPr wrap="square" rtlCol="0">
            <a:spAutoFit/>
          </a:bodyPr>
          <a:lstStyle/>
          <a:p>
            <a:pPr algn="just"/>
            <a:r>
              <a:rPr lang="en-US" b="1" u="sng" dirty="0" err="1" smtClean="0">
                <a:solidFill>
                  <a:schemeClr val="accent2"/>
                </a:solidFill>
              </a:rPr>
              <a:t>Figu</a:t>
            </a:r>
            <a:r>
              <a:rPr lang="en-US" b="1" u="sng" dirty="0" smtClean="0">
                <a:solidFill>
                  <a:schemeClr val="accent2"/>
                </a:solidFill>
              </a:rPr>
              <a:t>. 1 : </a:t>
            </a:r>
            <a:r>
              <a:rPr lang="en-US" sz="1600" dirty="0" smtClean="0"/>
              <a:t>Angiographic finding and schematic representation of normal origin of supra aortic vessels.  </a:t>
            </a:r>
          </a:p>
          <a:p>
            <a:pPr algn="just"/>
            <a:r>
              <a:rPr lang="en-US" sz="1600" dirty="0" smtClean="0"/>
              <a:t>1. Ascending </a:t>
            </a:r>
            <a:r>
              <a:rPr lang="en-US" sz="1600" dirty="0" err="1" smtClean="0"/>
              <a:t>aort</a:t>
            </a:r>
            <a:r>
              <a:rPr lang="en-US" sz="1600" dirty="0" smtClean="0"/>
              <a:t>, 2. Arch of aorta, 3. </a:t>
            </a:r>
            <a:r>
              <a:rPr lang="en-US" sz="1600" dirty="0" err="1" smtClean="0"/>
              <a:t>Descendaing</a:t>
            </a:r>
            <a:r>
              <a:rPr lang="en-US" sz="1600" dirty="0" smtClean="0"/>
              <a:t> aorta, 4. </a:t>
            </a:r>
            <a:r>
              <a:rPr lang="en-US" sz="1600" dirty="0" err="1" smtClean="0"/>
              <a:t>Inominate</a:t>
            </a:r>
            <a:r>
              <a:rPr lang="en-US" sz="1600" dirty="0" smtClean="0"/>
              <a:t> artery, 5. Right subclavian artery, 6. Right common carotid artery, 7. Left common carotid artery, 8. Left subclavian artery, 9. Right vertebral artery, 10. Left vertebral artery.</a:t>
            </a:r>
            <a:endParaRPr lang="en-US" sz="1600" dirty="0"/>
          </a:p>
        </p:txBody>
      </p:sp>
      <p:sp>
        <p:nvSpPr>
          <p:cNvPr id="7" name="Étoile à 8 branches 6"/>
          <p:cNvSpPr/>
          <p:nvPr/>
        </p:nvSpPr>
        <p:spPr>
          <a:xfrm>
            <a:off x="7020272" y="1628800"/>
            <a:ext cx="936104" cy="457200"/>
          </a:xfrm>
          <a:prstGeom prst="star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10</a:t>
            </a:r>
            <a:endParaRPr lang="fr-FR" sz="2000" b="1" dirty="0">
              <a:solidFill>
                <a:schemeClr val="tx1"/>
              </a:solidFill>
            </a:endParaRPr>
          </a:p>
        </p:txBody>
      </p:sp>
      <p:sp>
        <p:nvSpPr>
          <p:cNvPr id="9" name="Étoile à 8 branches 8"/>
          <p:cNvSpPr/>
          <p:nvPr/>
        </p:nvSpPr>
        <p:spPr>
          <a:xfrm>
            <a:off x="5292080" y="1963688"/>
            <a:ext cx="648072" cy="457200"/>
          </a:xfrm>
          <a:prstGeom prst="star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rPr>
              <a:t>9</a:t>
            </a:r>
          </a:p>
        </p:txBody>
      </p:sp>
      <p:pic>
        <p:nvPicPr>
          <p:cNvPr id="8" name="Image 7" descr="Capture d’écran"/>
          <p:cNvPicPr>
            <a:picLocks noChangeAspect="1"/>
          </p:cNvPicPr>
          <p:nvPr/>
        </p:nvPicPr>
        <p:blipFill>
          <a:blip r:embed="rId4">
            <a:extLst>
              <a:ext uri="{BEBA8EAE-BF5A-486C-A8C5-ECC9F3942E4B}">
                <a14:imgProps xmlns:a14="http://schemas.microsoft.com/office/drawing/2010/main" xmlns="">
                  <a14:imgLayer r:embed="rId5">
                    <a14:imgEffect>
                      <a14:sharpenSoften amount="-25000"/>
                    </a14:imgEffect>
                    <a14:imgEffect>
                      <a14:brightnessContrast contrast="40000"/>
                    </a14:imgEffect>
                  </a14:imgLayer>
                </a14:imgProps>
              </a:ext>
              <a:ext uri="{28A0092B-C50C-407E-A947-70E740481C1C}">
                <a14:useLocalDpi xmlns:a14="http://schemas.microsoft.com/office/drawing/2010/main" xmlns="" val="0"/>
              </a:ext>
            </a:extLst>
          </a:blip>
          <a:stretch>
            <a:fillRect/>
          </a:stretch>
        </p:blipFill>
        <p:spPr>
          <a:xfrm>
            <a:off x="611560" y="1700808"/>
            <a:ext cx="3888431" cy="309634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 name="Espace réservé du pied de page 2"/>
          <p:cNvSpPr>
            <a:spLocks noGrp="1"/>
          </p:cNvSpPr>
          <p:nvPr>
            <p:ph type="ftr" sz="quarter" idx="11"/>
          </p:nvPr>
        </p:nvSpPr>
        <p:spPr>
          <a:xfrm>
            <a:off x="6582444" y="6500733"/>
            <a:ext cx="2598068" cy="384651"/>
          </a:xfrm>
        </p:spPr>
        <p:txBody>
          <a:bodyPr/>
          <a:lstStyle/>
          <a:p>
            <a:r>
              <a:rPr lang="fr-BE" dirty="0" err="1" smtClean="0">
                <a:solidFill>
                  <a:schemeClr val="accent1">
                    <a:lumMod val="50000"/>
                  </a:schemeClr>
                </a:solidFill>
              </a:rPr>
              <a:t>VARIOUS</a:t>
            </a:r>
            <a:r>
              <a:rPr lang="fr-BE" dirty="0" smtClean="0">
                <a:solidFill>
                  <a:schemeClr val="accent1">
                    <a:lumMod val="50000"/>
                  </a:schemeClr>
                </a:solidFill>
              </a:rPr>
              <a:t> : </a:t>
            </a:r>
            <a:r>
              <a:rPr lang="fr-BE" dirty="0" err="1" smtClean="0">
                <a:solidFill>
                  <a:schemeClr val="accent1">
                    <a:lumMod val="50000"/>
                  </a:schemeClr>
                </a:solidFill>
              </a:rPr>
              <a:t>VR</a:t>
            </a:r>
            <a:r>
              <a:rPr lang="fr-BE" dirty="0" smtClean="0">
                <a:solidFill>
                  <a:schemeClr val="accent1">
                    <a:lumMod val="50000"/>
                  </a:schemeClr>
                </a:solidFill>
              </a:rPr>
              <a:t> 9</a:t>
            </a:r>
            <a:endParaRPr lang="fr-BE" dirty="0">
              <a:solidFill>
                <a:schemeClr val="accent1">
                  <a:lumMod val="50000"/>
                </a:schemeClr>
              </a:solidFill>
            </a:endParaRPr>
          </a:p>
        </p:txBody>
      </p:sp>
      <p:sp>
        <p:nvSpPr>
          <p:cNvPr id="4" name="Espace réservé du numéro de diapositive 3"/>
          <p:cNvSpPr>
            <a:spLocks noGrp="1"/>
          </p:cNvSpPr>
          <p:nvPr>
            <p:ph type="sldNum" sz="quarter" idx="12"/>
          </p:nvPr>
        </p:nvSpPr>
        <p:spPr/>
        <p:txBody>
          <a:bodyPr>
            <a:normAutofit fontScale="85000" lnSpcReduction="20000"/>
          </a:bodyPr>
          <a:lstStyle/>
          <a:p>
            <a:fld id="{CF4668DC-857F-487D-BFFA-8C0CA5037977}" type="slidenum">
              <a:rPr lang="fr-BE" smtClean="0"/>
              <a:pPr/>
              <a:t>7</a:t>
            </a:fld>
            <a:endParaRPr lang="fr-BE"/>
          </a:p>
        </p:txBody>
      </p:sp>
    </p:spTree>
    <p:extLst>
      <p:ext uri="{BB962C8B-B14F-4D97-AF65-F5344CB8AC3E}">
        <p14:creationId xmlns:p14="http://schemas.microsoft.com/office/powerpoint/2010/main" xmlns="" val="15701040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28600"/>
            <a:ext cx="8784976" cy="990600"/>
          </a:xfrm>
        </p:spPr>
        <p:txBody>
          <a:bodyPr>
            <a:noAutofit/>
          </a:bodyPr>
          <a:lstStyle/>
          <a:p>
            <a:r>
              <a:rPr lang="en-US" sz="3200" dirty="0" smtClean="0"/>
              <a:t>EMBRYOLOGIC CONSIDERATIONS </a:t>
            </a:r>
            <a:r>
              <a:rPr lang="en-US" sz="2800" dirty="0" smtClean="0"/>
              <a:t>: </a:t>
            </a:r>
            <a:r>
              <a:rPr lang="en-US" sz="2400" dirty="0" smtClean="0"/>
              <a:t>The </a:t>
            </a:r>
            <a:r>
              <a:rPr lang="en-US" sz="2400" dirty="0" err="1" smtClean="0"/>
              <a:t>Rathke</a:t>
            </a:r>
            <a:r>
              <a:rPr lang="en-US" sz="2400" dirty="0" smtClean="0"/>
              <a:t> Diagram</a:t>
            </a:r>
            <a:endParaRPr lang="en-US" sz="2800" dirty="0"/>
          </a:p>
        </p:txBody>
      </p:sp>
      <p:sp>
        <p:nvSpPr>
          <p:cNvPr id="4" name="Espace réservé du contenu 3"/>
          <p:cNvSpPr>
            <a:spLocks noGrp="1"/>
          </p:cNvSpPr>
          <p:nvPr>
            <p:ph sz="quarter" idx="1"/>
          </p:nvPr>
        </p:nvSpPr>
        <p:spPr>
          <a:xfrm>
            <a:off x="612648" y="1888232"/>
            <a:ext cx="8153400" cy="4421088"/>
          </a:xfrm>
        </p:spPr>
        <p:txBody>
          <a:bodyPr>
            <a:normAutofit fontScale="77500" lnSpcReduction="20000"/>
          </a:bodyPr>
          <a:lstStyle/>
          <a:p>
            <a:pPr algn="just"/>
            <a:r>
              <a:rPr lang="en-US" dirty="0" smtClean="0"/>
              <a:t>The development </a:t>
            </a:r>
            <a:r>
              <a:rPr lang="en-US" dirty="0"/>
              <a:t>of the </a:t>
            </a:r>
            <a:r>
              <a:rPr lang="en-US" dirty="0" err="1"/>
              <a:t>branchial</a:t>
            </a:r>
            <a:r>
              <a:rPr lang="en-US" dirty="0"/>
              <a:t> apparatus </a:t>
            </a:r>
            <a:r>
              <a:rPr lang="en-US" dirty="0" smtClean="0"/>
              <a:t>begins during </a:t>
            </a:r>
            <a:r>
              <a:rPr lang="en-US" dirty="0"/>
              <a:t>the second week of gestation and is completed by </a:t>
            </a:r>
            <a:r>
              <a:rPr lang="en-US" dirty="0" smtClean="0"/>
              <a:t>the seventh </a:t>
            </a:r>
            <a:r>
              <a:rPr lang="en-US" dirty="0"/>
              <a:t>week. </a:t>
            </a:r>
            <a:endParaRPr lang="en-US" dirty="0" smtClean="0"/>
          </a:p>
          <a:p>
            <a:pPr algn="just"/>
            <a:r>
              <a:rPr lang="en-US" dirty="0" smtClean="0"/>
              <a:t>It consists </a:t>
            </a:r>
            <a:r>
              <a:rPr lang="en-US" dirty="0"/>
              <a:t>of 6 </a:t>
            </a:r>
            <a:r>
              <a:rPr lang="en-US" dirty="0" err="1"/>
              <a:t>branchial</a:t>
            </a:r>
            <a:r>
              <a:rPr lang="en-US" dirty="0"/>
              <a:t> arches in the wall of the </a:t>
            </a:r>
            <a:r>
              <a:rPr lang="en-US" dirty="0" smtClean="0"/>
              <a:t>foregut, numbered </a:t>
            </a:r>
            <a:r>
              <a:rPr lang="en-US" dirty="0"/>
              <a:t>1 to 6 from </a:t>
            </a:r>
            <a:r>
              <a:rPr lang="en-US" dirty="0" err="1"/>
              <a:t>cephalad</a:t>
            </a:r>
            <a:r>
              <a:rPr lang="en-US" dirty="0"/>
              <a:t> to </a:t>
            </a:r>
            <a:r>
              <a:rPr lang="en-US" dirty="0" err="1"/>
              <a:t>caudad</a:t>
            </a:r>
            <a:r>
              <a:rPr lang="en-US" dirty="0"/>
              <a:t>. Each </a:t>
            </a:r>
            <a:r>
              <a:rPr lang="en-US" dirty="0" smtClean="0"/>
              <a:t>connects </a:t>
            </a:r>
            <a:r>
              <a:rPr lang="en-US" dirty="0"/>
              <a:t>paired dorsal and ventral </a:t>
            </a:r>
            <a:r>
              <a:rPr lang="en-US" dirty="0" smtClean="0"/>
              <a:t>aortas [</a:t>
            </a:r>
            <a:r>
              <a:rPr lang="en-US" sz="2300" dirty="0" smtClean="0">
                <a:solidFill>
                  <a:schemeClr val="accent1">
                    <a:lumMod val="75000"/>
                  </a:schemeClr>
                </a:solidFill>
              </a:rPr>
              <a:t>5</a:t>
            </a:r>
            <a:r>
              <a:rPr lang="en-US" dirty="0" smtClean="0"/>
              <a:t>].</a:t>
            </a:r>
            <a:endParaRPr lang="en-US" dirty="0"/>
          </a:p>
          <a:p>
            <a:pPr algn="just"/>
            <a:r>
              <a:rPr lang="en-US" dirty="0"/>
              <a:t>The 6 </a:t>
            </a:r>
            <a:r>
              <a:rPr lang="en-US" dirty="0" err="1"/>
              <a:t>branchial</a:t>
            </a:r>
            <a:r>
              <a:rPr lang="en-US" dirty="0"/>
              <a:t> aortic arches normally develop </a:t>
            </a:r>
            <a:r>
              <a:rPr lang="en-US" dirty="0" smtClean="0"/>
              <a:t>into the </a:t>
            </a:r>
            <a:r>
              <a:rPr lang="en-US" dirty="0"/>
              <a:t>thoracic aorta and its branches </a:t>
            </a:r>
            <a:r>
              <a:rPr lang="en-US" dirty="0" smtClean="0"/>
              <a:t>(</a:t>
            </a:r>
            <a:r>
              <a:rPr lang="en-US" b="1" u="sng" dirty="0" smtClean="0">
                <a:solidFill>
                  <a:schemeClr val="accent2"/>
                </a:solidFill>
              </a:rPr>
              <a:t>Figure. 2</a:t>
            </a:r>
            <a:r>
              <a:rPr lang="en-US" dirty="0" smtClean="0"/>
              <a:t>) : [</a:t>
            </a:r>
            <a:r>
              <a:rPr lang="en-US" sz="2300" dirty="0">
                <a:solidFill>
                  <a:schemeClr val="accent1">
                    <a:lumMod val="75000"/>
                  </a:schemeClr>
                </a:solidFill>
              </a:rPr>
              <a:t>5</a:t>
            </a:r>
            <a:r>
              <a:rPr lang="en-US" dirty="0" smtClean="0"/>
              <a:t>]</a:t>
            </a:r>
          </a:p>
          <a:p>
            <a:pPr lvl="1" algn="just">
              <a:buFont typeface="Wingdings" pitchFamily="2" charset="2"/>
              <a:buChar char="ü"/>
            </a:pPr>
            <a:r>
              <a:rPr lang="en-US" dirty="0" smtClean="0"/>
              <a:t>The first </a:t>
            </a:r>
            <a:r>
              <a:rPr lang="en-US" dirty="0"/>
              <a:t>2 arches involute before development of the sixth </a:t>
            </a:r>
            <a:r>
              <a:rPr lang="en-US" dirty="0" smtClean="0"/>
              <a:t>arch, and </a:t>
            </a:r>
            <a:r>
              <a:rPr lang="en-US" dirty="0"/>
              <a:t>the fifth arch is </a:t>
            </a:r>
            <a:r>
              <a:rPr lang="en-US" dirty="0" err="1"/>
              <a:t>atretic</a:t>
            </a:r>
            <a:r>
              <a:rPr lang="en-US" dirty="0"/>
              <a:t> or never fully develops. </a:t>
            </a:r>
          </a:p>
          <a:p>
            <a:pPr lvl="1" algn="just">
              <a:buFont typeface="Wingdings" pitchFamily="2" charset="2"/>
              <a:buChar char="ü"/>
            </a:pPr>
            <a:r>
              <a:rPr lang="en-US" dirty="0" smtClean="0"/>
              <a:t>The third </a:t>
            </a:r>
            <a:r>
              <a:rPr lang="en-US" dirty="0"/>
              <a:t>arch </a:t>
            </a:r>
            <a:r>
              <a:rPr lang="en-US" dirty="0" smtClean="0"/>
              <a:t>contribute </a:t>
            </a:r>
            <a:r>
              <a:rPr lang="en-US" dirty="0"/>
              <a:t>to the head and neck arteries. </a:t>
            </a:r>
            <a:endParaRPr lang="en-US" dirty="0" smtClean="0"/>
          </a:p>
          <a:p>
            <a:pPr lvl="1" algn="just">
              <a:buFont typeface="Wingdings" pitchFamily="2" charset="2"/>
              <a:buChar char="ü"/>
            </a:pPr>
            <a:r>
              <a:rPr lang="en-US" dirty="0" smtClean="0"/>
              <a:t>The fourth arch </a:t>
            </a:r>
            <a:r>
              <a:rPr lang="en-US" dirty="0"/>
              <a:t>becomes the aortic arch, and the pulmonary </a:t>
            </a:r>
            <a:r>
              <a:rPr lang="en-US" dirty="0" smtClean="0"/>
              <a:t>arteries develop </a:t>
            </a:r>
            <a:r>
              <a:rPr lang="en-US" dirty="0"/>
              <a:t>from the sixth </a:t>
            </a:r>
            <a:r>
              <a:rPr lang="en-US" dirty="0" err="1"/>
              <a:t>branchial</a:t>
            </a:r>
            <a:r>
              <a:rPr lang="en-US" dirty="0"/>
              <a:t> arches. </a:t>
            </a:r>
          </a:p>
          <a:p>
            <a:pPr lvl="1" algn="just">
              <a:buFont typeface="Wingdings" pitchFamily="2" charset="2"/>
              <a:buChar char="ü"/>
            </a:pPr>
            <a:r>
              <a:rPr lang="en-US" dirty="0" smtClean="0"/>
              <a:t>On </a:t>
            </a:r>
            <a:r>
              <a:rPr lang="en-US" dirty="0"/>
              <a:t>the right </a:t>
            </a:r>
            <a:r>
              <a:rPr lang="en-US" dirty="0" smtClean="0"/>
              <a:t>side, the </a:t>
            </a:r>
            <a:r>
              <a:rPr lang="en-US" dirty="0"/>
              <a:t>dorsal contribution of the sixth arch disappears, and </a:t>
            </a:r>
            <a:r>
              <a:rPr lang="en-US" dirty="0" smtClean="0"/>
              <a:t>on the </a:t>
            </a:r>
            <a:r>
              <a:rPr lang="en-US" dirty="0"/>
              <a:t>left it persists as the </a:t>
            </a:r>
            <a:r>
              <a:rPr lang="en-US" dirty="0" err="1"/>
              <a:t>ductus</a:t>
            </a:r>
            <a:r>
              <a:rPr lang="en-US" dirty="0"/>
              <a:t> </a:t>
            </a:r>
            <a:r>
              <a:rPr lang="en-US" dirty="0" err="1"/>
              <a:t>arteriosus</a:t>
            </a:r>
            <a:r>
              <a:rPr lang="en-US" dirty="0"/>
              <a:t>. The </a:t>
            </a:r>
            <a:r>
              <a:rPr lang="en-US" dirty="0" err="1" smtClean="0"/>
              <a:t>intersegmental</a:t>
            </a:r>
            <a:r>
              <a:rPr lang="en-US" dirty="0" smtClean="0"/>
              <a:t> arteries </a:t>
            </a:r>
            <a:r>
              <a:rPr lang="en-US" dirty="0"/>
              <a:t>migrate and form the subclavian arteries.</a:t>
            </a:r>
          </a:p>
        </p:txBody>
      </p:sp>
      <p:sp>
        <p:nvSpPr>
          <p:cNvPr id="3" name="Espace réservé du pied de page 2"/>
          <p:cNvSpPr>
            <a:spLocks noGrp="1"/>
          </p:cNvSpPr>
          <p:nvPr>
            <p:ph type="ftr" sz="quarter" idx="11"/>
          </p:nvPr>
        </p:nvSpPr>
        <p:spPr>
          <a:xfrm>
            <a:off x="6999789" y="6520259"/>
            <a:ext cx="2180723" cy="365125"/>
          </a:xfrm>
        </p:spPr>
        <p:txBody>
          <a:bodyPr/>
          <a:lstStyle/>
          <a:p>
            <a:r>
              <a:rPr lang="fr-BE" dirty="0" err="1" smtClean="0">
                <a:solidFill>
                  <a:schemeClr val="accent1">
                    <a:lumMod val="50000"/>
                  </a:schemeClr>
                </a:solidFill>
              </a:rPr>
              <a:t>VARIOUS</a:t>
            </a:r>
            <a:r>
              <a:rPr lang="fr-BE" dirty="0" smtClean="0">
                <a:solidFill>
                  <a:schemeClr val="accent1">
                    <a:lumMod val="50000"/>
                  </a:schemeClr>
                </a:solidFill>
              </a:rPr>
              <a:t> : </a:t>
            </a:r>
            <a:r>
              <a:rPr lang="fr-BE" dirty="0" err="1" smtClean="0">
                <a:solidFill>
                  <a:schemeClr val="accent1">
                    <a:lumMod val="50000"/>
                  </a:schemeClr>
                </a:solidFill>
              </a:rPr>
              <a:t>VR</a:t>
            </a:r>
            <a:r>
              <a:rPr lang="fr-BE" dirty="0" smtClean="0">
                <a:solidFill>
                  <a:schemeClr val="accent1">
                    <a:lumMod val="50000"/>
                  </a:schemeClr>
                </a:solidFill>
              </a:rPr>
              <a:t> 9</a:t>
            </a:r>
            <a:endParaRPr lang="fr-BE" dirty="0">
              <a:solidFill>
                <a:schemeClr val="accent1">
                  <a:lumMod val="50000"/>
                </a:schemeClr>
              </a:solidFill>
            </a:endParaRPr>
          </a:p>
        </p:txBody>
      </p:sp>
      <p:sp>
        <p:nvSpPr>
          <p:cNvPr id="5" name="Espace réservé du numéro de diapositive 4"/>
          <p:cNvSpPr>
            <a:spLocks noGrp="1"/>
          </p:cNvSpPr>
          <p:nvPr>
            <p:ph type="sldNum" sz="quarter" idx="12"/>
          </p:nvPr>
        </p:nvSpPr>
        <p:spPr/>
        <p:txBody>
          <a:bodyPr>
            <a:normAutofit fontScale="85000" lnSpcReduction="20000"/>
          </a:bodyPr>
          <a:lstStyle/>
          <a:p>
            <a:fld id="{CF4668DC-857F-487D-BFFA-8C0CA5037977}" type="slidenum">
              <a:rPr lang="fr-BE" smtClean="0"/>
              <a:pPr/>
              <a:t>8</a:t>
            </a:fld>
            <a:endParaRPr lang="fr-BE"/>
          </a:p>
        </p:txBody>
      </p:sp>
    </p:spTree>
    <p:extLst>
      <p:ext uri="{BB962C8B-B14F-4D97-AF65-F5344CB8AC3E}">
        <p14:creationId xmlns:p14="http://schemas.microsoft.com/office/powerpoint/2010/main" xmlns="" val="39038094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28600"/>
            <a:ext cx="8784976" cy="990600"/>
          </a:xfrm>
        </p:spPr>
        <p:txBody>
          <a:bodyPr>
            <a:noAutofit/>
          </a:bodyPr>
          <a:lstStyle/>
          <a:p>
            <a:r>
              <a:rPr lang="en-US" sz="3200" dirty="0" smtClean="0"/>
              <a:t>EMBRYOLOGIC CONSIDERATIONS </a:t>
            </a:r>
            <a:r>
              <a:rPr lang="en-US" sz="2800" dirty="0" smtClean="0"/>
              <a:t>: </a:t>
            </a:r>
            <a:r>
              <a:rPr lang="en-US" sz="2400" dirty="0" smtClean="0"/>
              <a:t>The </a:t>
            </a:r>
            <a:r>
              <a:rPr lang="en-US" sz="2400" dirty="0" err="1" smtClean="0"/>
              <a:t>Rathke</a:t>
            </a:r>
            <a:r>
              <a:rPr lang="en-US" sz="2400" dirty="0" smtClean="0"/>
              <a:t> Diagram</a:t>
            </a:r>
            <a:endParaRPr lang="en-US" sz="2800" dirty="0"/>
          </a:p>
        </p:txBody>
      </p:sp>
      <p:sp>
        <p:nvSpPr>
          <p:cNvPr id="3" name="Espace réservé du contenu 2"/>
          <p:cNvSpPr>
            <a:spLocks noGrp="1"/>
          </p:cNvSpPr>
          <p:nvPr>
            <p:ph sz="quarter" idx="1"/>
          </p:nvPr>
        </p:nvSpPr>
        <p:spPr>
          <a:xfrm>
            <a:off x="179512" y="4509120"/>
            <a:ext cx="8856984" cy="2088232"/>
          </a:xfrm>
        </p:spPr>
        <p:txBody>
          <a:bodyPr>
            <a:noAutofit/>
          </a:bodyPr>
          <a:lstStyle/>
          <a:p>
            <a:pPr marL="0" indent="0" algn="just">
              <a:buNone/>
            </a:pPr>
            <a:r>
              <a:rPr lang="en-US" sz="1400" b="1" u="sng" dirty="0" smtClean="0">
                <a:solidFill>
                  <a:schemeClr val="accent2"/>
                </a:solidFill>
              </a:rPr>
              <a:t>Figure 2 : </a:t>
            </a:r>
            <a:r>
              <a:rPr lang="en-US" sz="1400" dirty="0" smtClean="0"/>
              <a:t>A </a:t>
            </a:r>
            <a:r>
              <a:rPr lang="en-US" sz="1400" dirty="0"/>
              <a:t>and B, Schematic representation of the development of the normal aortic arch and its branches from the </a:t>
            </a:r>
            <a:r>
              <a:rPr lang="en-US" sz="1400" dirty="0" err="1"/>
              <a:t>Rathke</a:t>
            </a:r>
            <a:r>
              <a:rPr lang="en-US" sz="1400" dirty="0"/>
              <a:t> </a:t>
            </a:r>
            <a:r>
              <a:rPr lang="en-US" sz="1400" dirty="0" smtClean="0"/>
              <a:t>diagram. A</a:t>
            </a:r>
            <a:r>
              <a:rPr lang="en-US" sz="1400" dirty="0"/>
              <a:t>, Black-shaded </a:t>
            </a:r>
            <a:r>
              <a:rPr lang="en-US" sz="1400" dirty="0" err="1"/>
              <a:t>branchial</a:t>
            </a:r>
            <a:r>
              <a:rPr lang="en-US" sz="1400" dirty="0"/>
              <a:t> arch segments (numbers 1, 2, 5) represent portions of arches that disappear. Red </a:t>
            </a:r>
            <a:r>
              <a:rPr lang="en-US" sz="1400" dirty="0" err="1"/>
              <a:t>branchial</a:t>
            </a:r>
            <a:r>
              <a:rPr lang="en-US" sz="1400" dirty="0"/>
              <a:t> arches (</a:t>
            </a:r>
            <a:r>
              <a:rPr lang="en-US" sz="1400" dirty="0" smtClean="0"/>
              <a:t>numbers 3</a:t>
            </a:r>
            <a:r>
              <a:rPr lang="en-US" sz="1400" dirty="0"/>
              <a:t>, 4, 6) remain and develop into arteries. </a:t>
            </a:r>
            <a:r>
              <a:rPr lang="en-US" sz="1400" dirty="0" err="1"/>
              <a:t>Intersegmental</a:t>
            </a:r>
            <a:r>
              <a:rPr lang="en-US" sz="1400" dirty="0"/>
              <a:t> artery (asterisk). B, Fourth arch develops into the aortic arch (number 4). </a:t>
            </a:r>
            <a:r>
              <a:rPr lang="en-US" sz="1400" dirty="0" smtClean="0"/>
              <a:t>The ventral </a:t>
            </a:r>
            <a:r>
              <a:rPr lang="en-US" sz="1400" dirty="0"/>
              <a:t>bud of the sixth arch evolves into the pulmonary artery (number 6). Portions of the third arch (number 3) and ventral portions </a:t>
            </a:r>
            <a:r>
              <a:rPr lang="en-US" sz="1400" dirty="0" smtClean="0"/>
              <a:t>of </a:t>
            </a:r>
            <a:r>
              <a:rPr lang="en-US" sz="1400" dirty="0" err="1" smtClean="0"/>
              <a:t>branchial</a:t>
            </a:r>
            <a:r>
              <a:rPr lang="en-US" sz="1400" dirty="0" smtClean="0"/>
              <a:t> </a:t>
            </a:r>
            <a:r>
              <a:rPr lang="en-US" sz="1400" dirty="0"/>
              <a:t>arches contribute to left common, external and internal carotid arteries (arrows). Long thin arrows indicate cranial </a:t>
            </a:r>
            <a:r>
              <a:rPr lang="en-US" sz="1400" dirty="0" smtClean="0"/>
              <a:t>migration of inter-segmental </a:t>
            </a:r>
            <a:r>
              <a:rPr lang="en-US" sz="1400" dirty="0"/>
              <a:t>arteries (asterisk), which later form subclavian arteries. </a:t>
            </a:r>
            <a:r>
              <a:rPr lang="en-US" sz="1400" dirty="0" smtClean="0"/>
              <a:t> [</a:t>
            </a:r>
            <a:r>
              <a:rPr lang="en-US" sz="1400" b="1" dirty="0">
                <a:solidFill>
                  <a:schemeClr val="accent1">
                    <a:lumMod val="75000"/>
                  </a:schemeClr>
                </a:solidFill>
              </a:rPr>
              <a:t>5</a:t>
            </a:r>
            <a:r>
              <a:rPr lang="en-US" sz="1400" dirty="0" smtClean="0"/>
              <a:t>]</a:t>
            </a:r>
          </a:p>
          <a:p>
            <a:pPr marL="0" indent="0" algn="just">
              <a:buNone/>
            </a:pPr>
            <a:r>
              <a:rPr lang="en-US" sz="1100" dirty="0" smtClean="0"/>
              <a:t>IA</a:t>
            </a:r>
            <a:r>
              <a:rPr lang="en-US" sz="1100" dirty="0"/>
              <a:t>, indicates </a:t>
            </a:r>
            <a:r>
              <a:rPr lang="en-US" sz="1100" dirty="0" smtClean="0"/>
              <a:t>inter-segmental </a:t>
            </a:r>
            <a:r>
              <a:rPr lang="en-US" sz="1100" dirty="0"/>
              <a:t>artery;  </a:t>
            </a:r>
            <a:r>
              <a:rPr lang="en-US" sz="1100" dirty="0" err="1" smtClean="0"/>
              <a:t>LCCA</a:t>
            </a:r>
            <a:r>
              <a:rPr lang="en-US" sz="1100" dirty="0"/>
              <a:t>, left common </a:t>
            </a:r>
            <a:r>
              <a:rPr lang="en-US" sz="1100" dirty="0" smtClean="0"/>
              <a:t>carotid artery</a:t>
            </a:r>
            <a:r>
              <a:rPr lang="en-US" sz="1100" dirty="0"/>
              <a:t>; </a:t>
            </a:r>
            <a:r>
              <a:rPr lang="en-US" sz="1100" dirty="0" err="1"/>
              <a:t>LECA</a:t>
            </a:r>
            <a:r>
              <a:rPr lang="en-US" sz="1100" dirty="0"/>
              <a:t>, left external carotid artery; </a:t>
            </a:r>
            <a:r>
              <a:rPr lang="en-US" sz="1100" dirty="0" err="1"/>
              <a:t>LICA</a:t>
            </a:r>
            <a:r>
              <a:rPr lang="en-US" sz="1100" dirty="0"/>
              <a:t>, left internal carotid artery; </a:t>
            </a:r>
            <a:r>
              <a:rPr lang="en-US" sz="1100" dirty="0" err="1"/>
              <a:t>RCCA</a:t>
            </a:r>
            <a:r>
              <a:rPr lang="en-US" sz="1100" dirty="0"/>
              <a:t>, right common carotid artery; </a:t>
            </a:r>
            <a:r>
              <a:rPr lang="en-US" sz="1100" dirty="0" err="1"/>
              <a:t>RECA</a:t>
            </a:r>
            <a:r>
              <a:rPr lang="en-US" sz="1100" dirty="0"/>
              <a:t>, right </a:t>
            </a:r>
            <a:r>
              <a:rPr lang="en-US" sz="1100" dirty="0" smtClean="0"/>
              <a:t>external </a:t>
            </a:r>
            <a:r>
              <a:rPr lang="fr-FR" sz="1100" dirty="0" err="1" smtClean="0"/>
              <a:t>carotid</a:t>
            </a:r>
            <a:r>
              <a:rPr lang="fr-FR" sz="1100" dirty="0" smtClean="0"/>
              <a:t> </a:t>
            </a:r>
            <a:r>
              <a:rPr lang="fr-FR" sz="1100" dirty="0" err="1"/>
              <a:t>artery</a:t>
            </a:r>
            <a:r>
              <a:rPr lang="fr-FR" sz="1100" dirty="0"/>
              <a:t>; RICA, right </a:t>
            </a:r>
            <a:r>
              <a:rPr lang="fr-FR" sz="1100" dirty="0" err="1"/>
              <a:t>internal</a:t>
            </a:r>
            <a:r>
              <a:rPr lang="fr-FR" sz="1100" dirty="0"/>
              <a:t> </a:t>
            </a:r>
            <a:r>
              <a:rPr lang="fr-FR" sz="1100" dirty="0" err="1"/>
              <a:t>carotid</a:t>
            </a:r>
            <a:r>
              <a:rPr lang="fr-FR" sz="1100" dirty="0"/>
              <a:t> </a:t>
            </a:r>
            <a:r>
              <a:rPr lang="fr-FR" sz="1100" dirty="0" err="1"/>
              <a:t>artery</a:t>
            </a:r>
            <a:r>
              <a:rPr lang="fr-FR" sz="1100" dirty="0"/>
              <a: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43063" y="1484784"/>
            <a:ext cx="5857875" cy="299085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Espace réservé du pied de page 3"/>
          <p:cNvSpPr>
            <a:spLocks noGrp="1"/>
          </p:cNvSpPr>
          <p:nvPr>
            <p:ph type="ftr" sz="quarter" idx="11"/>
          </p:nvPr>
        </p:nvSpPr>
        <p:spPr>
          <a:xfrm>
            <a:off x="7344816" y="6568732"/>
            <a:ext cx="1835696" cy="316652"/>
          </a:xfrm>
        </p:spPr>
        <p:txBody>
          <a:bodyPr/>
          <a:lstStyle/>
          <a:p>
            <a:r>
              <a:rPr lang="fr-BE" dirty="0" err="1" smtClean="0">
                <a:solidFill>
                  <a:schemeClr val="accent1">
                    <a:lumMod val="50000"/>
                  </a:schemeClr>
                </a:solidFill>
              </a:rPr>
              <a:t>VARIOUS</a:t>
            </a:r>
            <a:r>
              <a:rPr lang="fr-BE" dirty="0" smtClean="0">
                <a:solidFill>
                  <a:schemeClr val="accent1">
                    <a:lumMod val="50000"/>
                  </a:schemeClr>
                </a:solidFill>
              </a:rPr>
              <a:t> : </a:t>
            </a:r>
            <a:r>
              <a:rPr lang="fr-BE" dirty="0" err="1" smtClean="0">
                <a:solidFill>
                  <a:schemeClr val="accent1">
                    <a:lumMod val="50000"/>
                  </a:schemeClr>
                </a:solidFill>
              </a:rPr>
              <a:t>VR</a:t>
            </a:r>
            <a:r>
              <a:rPr lang="fr-BE" dirty="0" smtClean="0">
                <a:solidFill>
                  <a:schemeClr val="accent1">
                    <a:lumMod val="50000"/>
                  </a:schemeClr>
                </a:solidFill>
              </a:rPr>
              <a:t> 9</a:t>
            </a:r>
            <a:endParaRPr lang="fr-BE" dirty="0">
              <a:solidFill>
                <a:schemeClr val="accent1">
                  <a:lumMod val="50000"/>
                </a:schemeClr>
              </a:solidFill>
            </a:endParaRPr>
          </a:p>
        </p:txBody>
      </p:sp>
      <p:sp>
        <p:nvSpPr>
          <p:cNvPr id="5" name="Espace réservé du numéro de diapositive 4"/>
          <p:cNvSpPr>
            <a:spLocks noGrp="1"/>
          </p:cNvSpPr>
          <p:nvPr>
            <p:ph type="sldNum" sz="quarter" idx="12"/>
          </p:nvPr>
        </p:nvSpPr>
        <p:spPr/>
        <p:txBody>
          <a:bodyPr>
            <a:normAutofit fontScale="85000" lnSpcReduction="20000"/>
          </a:bodyPr>
          <a:lstStyle/>
          <a:p>
            <a:fld id="{CF4668DC-857F-487D-BFFA-8C0CA5037977}" type="slidenum">
              <a:rPr lang="fr-BE" smtClean="0"/>
              <a:pPr/>
              <a:t>9</a:t>
            </a:fld>
            <a:endParaRPr lang="fr-BE"/>
          </a:p>
        </p:txBody>
      </p:sp>
    </p:spTree>
    <p:extLst>
      <p:ext uri="{BB962C8B-B14F-4D97-AF65-F5344CB8AC3E}">
        <p14:creationId xmlns:p14="http://schemas.microsoft.com/office/powerpoint/2010/main" xmlns="" val="29787940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édian">
  <a:themeElements>
    <a:clrScheme name="Mé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é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é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1224</TotalTime>
  <Words>2991</Words>
  <Application>Microsoft Office PowerPoint</Application>
  <PresentationFormat>Affichage à l'écran (4:3)</PresentationFormat>
  <Paragraphs>240</Paragraphs>
  <Slides>30</Slides>
  <Notes>1</Notes>
  <HiddenSlides>0</HiddenSlides>
  <MMClips>0</MMClips>
  <ScaleCrop>false</ScaleCrop>
  <HeadingPairs>
    <vt:vector size="4" baseType="variant">
      <vt:variant>
        <vt:lpstr>Thème</vt:lpstr>
      </vt:variant>
      <vt:variant>
        <vt:i4>1</vt:i4>
      </vt:variant>
      <vt:variant>
        <vt:lpstr>Titres des diapositives</vt:lpstr>
      </vt:variant>
      <vt:variant>
        <vt:i4>30</vt:i4>
      </vt:variant>
    </vt:vector>
  </HeadingPairs>
  <TitlesOfParts>
    <vt:vector size="31" baseType="lpstr">
      <vt:lpstr>Médian</vt:lpstr>
      <vt:lpstr>VARIANTS OF AORTIC ARCH : OUR EXPERIENCE</vt:lpstr>
      <vt:lpstr>INTRODUCTION :</vt:lpstr>
      <vt:lpstr>INTRODUCTION :</vt:lpstr>
      <vt:lpstr>INTRODUCTION :</vt:lpstr>
      <vt:lpstr>MATERIELS AND METHODS :</vt:lpstr>
      <vt:lpstr>NORMAL ANATOMY :</vt:lpstr>
      <vt:lpstr>NORMAL ANATOMY :</vt:lpstr>
      <vt:lpstr>EMBRYOLOGIC CONSIDERATIONS : The Rathke Diagram</vt:lpstr>
      <vt:lpstr>EMBRYOLOGIC CONSIDERATIONS : The Rathke Diagram</vt:lpstr>
      <vt:lpstr>EMBRYOLOGIC CONSIDERATIONS : The Edward Hypothetical double Arch</vt:lpstr>
      <vt:lpstr>CLASSIFICATION OF AORTIC ARCH ANOMALIES :</vt:lpstr>
      <vt:lpstr>CLASSIFICATION OF AORTIC ARCH ANOMALIES :</vt:lpstr>
      <vt:lpstr>CLASSIFICATION OF AORTIC ARCH ANOMALIES :</vt:lpstr>
      <vt:lpstr>INCIDENCE OF AORTIC ARCH ANOMALIES :</vt:lpstr>
      <vt:lpstr>ABERRANT RIGHT SUBCLAVIAN ARTERY : ARTERIA LUSORIA (ARSA)</vt:lpstr>
      <vt:lpstr>ABERRANT RIGHT SUBCLAVIAN ARTERY : ARTERIA LUSORIA (ARSA)</vt:lpstr>
      <vt:lpstr>ABERRANT RIGHT SUBCLAVIAN ARTERY : ARTERIA LUSORIA (ARSA)</vt:lpstr>
      <vt:lpstr>ABERRANT RIGHT SUBCLAVIAN ARTERY : ARTERIA LUSORIA (ARSA)</vt:lpstr>
      <vt:lpstr>COMMON TRUNK OF LCCA AND RBA :</vt:lpstr>
      <vt:lpstr>COMMON TRUNK OF LCCA AND RBA :</vt:lpstr>
      <vt:lpstr>COMMON TRUNK OF LCCA AND RBA :</vt:lpstr>
      <vt:lpstr>Diapositive 22</vt:lpstr>
      <vt:lpstr>VERTEBRAL ARTERIES VARIANTS :</vt:lpstr>
      <vt:lpstr>VERTEBRAL ARTERIES VARIANTS :</vt:lpstr>
      <vt:lpstr>VERTEBRAL ARTERIES VARIANTS :</vt:lpstr>
      <vt:lpstr>ABREVIATIONS :</vt:lpstr>
      <vt:lpstr>CONCLUSION :</vt:lpstr>
      <vt:lpstr>REFERENCES :</vt:lpstr>
      <vt:lpstr>ABSTRACT :</vt:lpstr>
      <vt:lpstr>ABSTRACT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VARIANTS OF RIGHT AORTIC ARCH : OUR EXPERIENCE</dc:title>
  <dc:creator>mina la jolie</dc:creator>
  <cp:lastModifiedBy>Fujitsu</cp:lastModifiedBy>
  <cp:revision>229</cp:revision>
  <dcterms:created xsi:type="dcterms:W3CDTF">2012-03-11T16:13:52Z</dcterms:created>
  <dcterms:modified xsi:type="dcterms:W3CDTF">2012-04-20T04:52:32Z</dcterms:modified>
</cp:coreProperties>
</file>