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6" r:id="rId4"/>
    <p:sldId id="259" r:id="rId5"/>
    <p:sldId id="273" r:id="rId6"/>
    <p:sldId id="274" r:id="rId7"/>
    <p:sldId id="277" r:id="rId8"/>
    <p:sldId id="275" r:id="rId9"/>
    <p:sldId id="284" r:id="rId10"/>
    <p:sldId id="276" r:id="rId11"/>
    <p:sldId id="281" r:id="rId12"/>
    <p:sldId id="285" r:id="rId13"/>
    <p:sldId id="288" r:id="rId14"/>
    <p:sldId id="266" r:id="rId15"/>
    <p:sldId id="278" r:id="rId16"/>
    <p:sldId id="267" r:id="rId17"/>
    <p:sldId id="270" r:id="rId18"/>
    <p:sldId id="271" r:id="rId19"/>
    <p:sldId id="260" r:id="rId20"/>
    <p:sldId id="261" r:id="rId21"/>
    <p:sldId id="272" r:id="rId22"/>
    <p:sldId id="262" r:id="rId23"/>
    <p:sldId id="265" r:id="rId24"/>
    <p:sldId id="279" r:id="rId25"/>
    <p:sldId id="280" r:id="rId26"/>
    <p:sldId id="264" r:id="rId27"/>
    <p:sldId id="283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20/04/2012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20/04/2012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20/04/2012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20/04/2012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20/04/2012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20/04/2012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20/04/2012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20/04/2012</a:t>
            </a:fld>
            <a:endParaRPr lang="fr-BE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20/04/2012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20/04/2012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20/04/2012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20/04/2012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920880" cy="245454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accent4"/>
                </a:solidFill>
                <a:effectLst/>
                <a:latin typeface="Maiandra GD" pitchFamily="34" charset="0"/>
              </a:rPr>
              <a:t>ARTERIOVENOUS </a:t>
            </a:r>
            <a:r>
              <a:rPr lang="en-US" sz="3200" dirty="0">
                <a:solidFill>
                  <a:schemeClr val="accent4"/>
                </a:solidFill>
                <a:effectLst/>
                <a:latin typeface="Maiandra GD" pitchFamily="34" charset="0"/>
              </a:rPr>
              <a:t>FISTULAS </a:t>
            </a:r>
            <a:r>
              <a:rPr sz="3200" smtClean="0">
                <a:solidFill>
                  <a:schemeClr val="accent4"/>
                </a:solidFill>
                <a:effectLst/>
                <a:latin typeface="Maiandra GD" pitchFamily="34" charset="0"/>
              </a:rPr>
              <a:t>EXPLORATION IN </a:t>
            </a:r>
            <a:r>
              <a:rPr lang="en-US" sz="3200" dirty="0">
                <a:solidFill>
                  <a:schemeClr val="accent4"/>
                </a:solidFill>
                <a:effectLst/>
                <a:latin typeface="Maiandra GD" pitchFamily="34" charset="0"/>
              </a:rPr>
              <a:t>HEMODIALYSIS PATIENTS WITH MDCT </a:t>
            </a:r>
            <a:r>
              <a:rPr lang="en-US" sz="3200" dirty="0" smtClean="0">
                <a:solidFill>
                  <a:schemeClr val="accent4"/>
                </a:solidFill>
                <a:effectLst/>
                <a:latin typeface="Maiandra GD" pitchFamily="34" charset="0"/>
              </a:rPr>
              <a:t>: </a:t>
            </a:r>
            <a:br>
              <a:rPr lang="en-US" sz="3200" dirty="0" smtClean="0">
                <a:solidFill>
                  <a:schemeClr val="accent4"/>
                </a:solidFill>
                <a:effectLst/>
                <a:latin typeface="Maiandra GD" pitchFamily="34" charset="0"/>
              </a:rPr>
            </a:br>
            <a:r>
              <a:rPr lang="en-US" sz="3200" dirty="0" smtClean="0">
                <a:solidFill>
                  <a:schemeClr val="accent4"/>
                </a:solidFill>
                <a:effectLst/>
                <a:latin typeface="Maiandra GD" pitchFamily="34" charset="0"/>
              </a:rPr>
              <a:t>AN </a:t>
            </a:r>
            <a:r>
              <a:rPr sz="3200" smtClean="0">
                <a:solidFill>
                  <a:schemeClr val="accent4"/>
                </a:solidFill>
                <a:effectLst/>
                <a:latin typeface="Maiandra GD" pitchFamily="34" charset="0"/>
              </a:rPr>
              <a:t>ICONOGRAPHIC REVIEW </a:t>
            </a:r>
            <a:r>
              <a:rPr lang="fr-FR" sz="3200" dirty="0">
                <a:solidFill>
                  <a:schemeClr val="accent1"/>
                </a:solidFill>
                <a:effectLst/>
                <a:latin typeface="Maiandra GD" pitchFamily="34" charset="0"/>
              </a:rPr>
              <a:t/>
            </a:r>
            <a:br>
              <a:rPr lang="fr-FR" sz="3200" dirty="0">
                <a:solidFill>
                  <a:schemeClr val="accent1"/>
                </a:solidFill>
                <a:effectLst/>
                <a:latin typeface="Maiandra GD" pitchFamily="34" charset="0"/>
              </a:rPr>
            </a:br>
            <a:endParaRPr lang="fr-FR" sz="3200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504" y="3861048"/>
            <a:ext cx="8892480" cy="1800200"/>
          </a:xfrm>
        </p:spPr>
        <p:txBody>
          <a:bodyPr>
            <a:noAutofit/>
          </a:bodyPr>
          <a:lstStyle/>
          <a:p>
            <a:pPr algn="ctr"/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Maiandra GD" pitchFamily="34" charset="0"/>
              </a:rPr>
              <a:t>M.Laadhari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Maiandra GD" pitchFamily="34" charset="0"/>
              </a:rPr>
              <a:t>,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Maiandra GD" pitchFamily="34" charset="0"/>
              </a:rPr>
              <a:t>N.Mama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Maiandra GD" pitchFamily="34" charset="0"/>
              </a:rPr>
              <a:t>,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aiandra GD" pitchFamily="34" charset="0"/>
              </a:rPr>
              <a:t>*</a:t>
            </a:r>
            <a:r>
              <a:rPr lang="en-US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aiandra GD" pitchFamily="34" charset="0"/>
              </a:rPr>
              <a:t>S.Mrabet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Maiandra GD" pitchFamily="34" charset="0"/>
              </a:rPr>
              <a:t>, </a:t>
            </a:r>
            <a:r>
              <a:rPr lang="en-US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aiandra GD" pitchFamily="34" charset="0"/>
              </a:rPr>
              <a:t>H.Moulahi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Maiandra GD" pitchFamily="34" charset="0"/>
              </a:rPr>
              <a:t>,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aiandra GD" pitchFamily="34" charset="0"/>
              </a:rPr>
              <a:t>*H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Maiandra GD" pitchFamily="34" charset="0"/>
              </a:rPr>
              <a:t>.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Maiandra GD" pitchFamily="34" charset="0"/>
              </a:rPr>
              <a:t>Zellama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Maiandra GD" pitchFamily="34" charset="0"/>
              </a:rPr>
              <a:t>,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Maiandra GD" pitchFamily="34" charset="0"/>
              </a:rPr>
              <a:t>N.Arifa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Maiandra GD" pitchFamily="34" charset="0"/>
              </a:rPr>
              <a:t>,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Maiandra GD" pitchFamily="34" charset="0"/>
              </a:rPr>
              <a:t>H.Jemni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Maiandra GD" pitchFamily="34" charset="0"/>
              </a:rPr>
              <a:t>,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Maiandra GD" pitchFamily="34" charset="0"/>
              </a:rPr>
              <a:t>K.Tlili</a:t>
            </a:r>
            <a:endParaRPr lang="fr-FR" sz="2400" dirty="0">
              <a:solidFill>
                <a:schemeClr val="accent6">
                  <a:lumMod val="20000"/>
                  <a:lumOff val="80000"/>
                </a:schemeClr>
              </a:solidFill>
              <a:latin typeface="Maiandra GD" pitchFamily="34" charset="0"/>
            </a:endParaRPr>
          </a:p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Maiandra GD" pitchFamily="34" charset="0"/>
              </a:rPr>
              <a:t> Department of Medical Imaging,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aiandra GD" pitchFamily="34" charset="0"/>
              </a:rPr>
              <a:t>*Department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Maiandra GD" pitchFamily="34" charset="0"/>
              </a:rPr>
              <a:t>of Nephrology, Sahloul,4000 Sousse, Tunisia</a:t>
            </a:r>
            <a:endParaRPr lang="fr-FR" sz="2400" dirty="0">
              <a:solidFill>
                <a:schemeClr val="accent6">
                  <a:lumMod val="20000"/>
                  <a:lumOff val="80000"/>
                </a:schemeClr>
              </a:solidFill>
              <a:latin typeface="Maiandra GD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554708" y="6262573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Maiandra GD" pitchFamily="34" charset="0"/>
              </a:rPr>
              <a:t>-PAN ARAB 2012-INTERVENTIONAL </a:t>
            </a:r>
            <a:r>
              <a:rPr lang="fr-FR" sz="1600" b="1" dirty="0">
                <a:solidFill>
                  <a:srgbClr val="FF0000"/>
                </a:solidFill>
                <a:latin typeface="Maiandra GD" pitchFamily="34" charset="0"/>
              </a:rPr>
              <a:t>: INTV 13</a:t>
            </a:r>
            <a:endParaRPr lang="fr-FR" sz="1600" dirty="0">
              <a:solidFill>
                <a:srgbClr val="FF00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14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5008" y="5143512"/>
            <a:ext cx="3321489" cy="1309824"/>
          </a:xfr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36576" indent="0" algn="ctr">
              <a:buNone/>
            </a:pPr>
            <a:r>
              <a:rPr lang="en-US" sz="3200" b="1" dirty="0" smtClean="0">
                <a:solidFill>
                  <a:srgbClr val="FFC000"/>
                </a:solidFill>
              </a:rPr>
              <a:t>LEFT UPPER LIMB</a:t>
            </a:r>
            <a:r>
              <a:rPr lang="en-US" sz="3100" b="1" dirty="0" smtClean="0">
                <a:solidFill>
                  <a:srgbClr val="FFC000"/>
                </a:solidFill>
              </a:rPr>
              <a:t> CTA : </a:t>
            </a:r>
            <a:r>
              <a:rPr lang="fr-FR" sz="3100" b="1" dirty="0" smtClean="0">
                <a:solidFill>
                  <a:srgbClr val="FFC000"/>
                </a:solidFill>
              </a:rPr>
              <a:t>MIP RECONSTRUCTION </a:t>
            </a:r>
            <a:r>
              <a:rPr lang="fr-FR" sz="3300" dirty="0" err="1" smtClean="0">
                <a:solidFill>
                  <a:schemeClr val="tx1"/>
                </a:solidFill>
              </a:rPr>
              <a:t>venous</a:t>
            </a:r>
            <a:r>
              <a:rPr lang="fr-FR" sz="3300" dirty="0" smtClean="0">
                <a:solidFill>
                  <a:schemeClr val="tx1"/>
                </a:solidFill>
              </a:rPr>
              <a:t> proximal </a:t>
            </a:r>
            <a:r>
              <a:rPr lang="fr-FR" sz="3300" dirty="0" err="1" smtClean="0">
                <a:solidFill>
                  <a:schemeClr val="tx1"/>
                </a:solidFill>
              </a:rPr>
              <a:t>stenosis</a:t>
            </a:r>
            <a:r>
              <a:rPr lang="fr-FR" sz="3300" dirty="0" smtClean="0">
                <a:solidFill>
                  <a:schemeClr val="tx1"/>
                </a:solidFill>
              </a:rPr>
              <a:t> </a:t>
            </a:r>
            <a:r>
              <a:rPr lang="fr-FR" sz="3300" dirty="0" err="1" smtClean="0">
                <a:solidFill>
                  <a:schemeClr val="tx1"/>
                </a:solidFill>
              </a:rPr>
              <a:t>extent</a:t>
            </a:r>
            <a:r>
              <a:rPr lang="fr-FR" sz="3300" dirty="0" smtClean="0">
                <a:solidFill>
                  <a:schemeClr val="tx1"/>
                </a:solidFill>
              </a:rPr>
              <a:t> </a:t>
            </a:r>
            <a:r>
              <a:rPr lang="fr-FR" sz="3300" dirty="0">
                <a:solidFill>
                  <a:schemeClr val="tx1"/>
                </a:solidFill>
              </a:rPr>
              <a:t>of 4.5 cm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9531" r="6216"/>
          <a:stretch/>
        </p:blipFill>
        <p:spPr bwMode="auto">
          <a:xfrm>
            <a:off x="5868144" y="96750"/>
            <a:ext cx="2902149" cy="49442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Rectangle 1"/>
          <p:cNvSpPr/>
          <p:nvPr/>
        </p:nvSpPr>
        <p:spPr>
          <a:xfrm>
            <a:off x="204496" y="129155"/>
            <a:ext cx="525658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4100" dirty="0">
                <a:solidFill>
                  <a:srgbClr val="0070C0"/>
                </a:solidFill>
                <a:latin typeface="Maiandra GD" pitchFamily="34" charset="0"/>
                <a:ea typeface="+mj-ea"/>
                <a:cs typeface="+mj-cs"/>
              </a:rPr>
              <a:t>Case </a:t>
            </a:r>
            <a:r>
              <a:rPr lang="en-US" sz="4100" dirty="0" smtClean="0">
                <a:solidFill>
                  <a:srgbClr val="0070C0"/>
                </a:solidFill>
                <a:latin typeface="Maiandra GD" pitchFamily="34" charset="0"/>
                <a:ea typeface="+mj-ea"/>
                <a:cs typeface="+mj-cs"/>
              </a:rPr>
              <a:t>2</a:t>
            </a:r>
          </a:p>
          <a:p>
            <a:pPr>
              <a:spcBef>
                <a:spcPct val="0"/>
              </a:spcBef>
            </a:pPr>
            <a:endParaRPr lang="en-US" sz="4100" dirty="0" smtClean="0">
              <a:solidFill>
                <a:srgbClr val="0070C0"/>
              </a:solidFill>
              <a:latin typeface="Maiandra GD" pitchFamily="34" charset="0"/>
              <a:ea typeface="+mj-ea"/>
              <a:cs typeface="+mj-cs"/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44592" y="980728"/>
            <a:ext cx="5507528" cy="4305660"/>
          </a:xfrm>
          <a:prstGeom prst="rect">
            <a:avLst/>
          </a:prstGeom>
        </p:spPr>
        <p:txBody>
          <a:bodyPr vert="horz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en-US" sz="1800" dirty="0" smtClean="0"/>
              <a:t>50 years-old man. </a:t>
            </a:r>
          </a:p>
          <a:p>
            <a:pPr>
              <a:buClr>
                <a:srgbClr val="0070C0"/>
              </a:buClr>
            </a:pPr>
            <a:r>
              <a:rPr lang="en-US" sz="1800" dirty="0" smtClean="0"/>
              <a:t>ESRF secondary to diabetic nephropathy </a:t>
            </a:r>
          </a:p>
          <a:p>
            <a:pPr>
              <a:buClr>
                <a:srgbClr val="0070C0"/>
              </a:buClr>
            </a:pPr>
            <a:r>
              <a:rPr lang="en-US" sz="1800" dirty="0" smtClean="0"/>
              <a:t>left radial non-</a:t>
            </a:r>
            <a:r>
              <a:rPr lang="en-US" sz="1800" dirty="0" err="1" smtClean="0"/>
              <a:t>aneurysmal</a:t>
            </a:r>
            <a:r>
              <a:rPr lang="en-US" sz="1800" dirty="0" smtClean="0"/>
              <a:t> FAV, </a:t>
            </a:r>
          </a:p>
          <a:p>
            <a:pPr>
              <a:buClr>
                <a:srgbClr val="0070C0"/>
              </a:buClr>
            </a:pPr>
            <a:r>
              <a:rPr lang="en-US" sz="1800" dirty="0" smtClean="0"/>
              <a:t>important </a:t>
            </a:r>
            <a:r>
              <a:rPr lang="en-US" sz="1800" dirty="0"/>
              <a:t>decrease of </a:t>
            </a:r>
            <a:r>
              <a:rPr lang="en-US" sz="1800" dirty="0" smtClean="0"/>
              <a:t>the FAV Thrill and low </a:t>
            </a:r>
            <a:r>
              <a:rPr lang="en-US" sz="1800" dirty="0"/>
              <a:t>flow at the beginning of </a:t>
            </a:r>
            <a:r>
              <a:rPr lang="en-US" sz="1800" dirty="0" smtClean="0"/>
              <a:t>several HD sessions </a:t>
            </a:r>
          </a:p>
          <a:p>
            <a:pPr>
              <a:buClr>
                <a:srgbClr val="0070C0"/>
              </a:buClr>
            </a:pPr>
            <a:r>
              <a:rPr lang="en-US" sz="1800" dirty="0" smtClean="0"/>
              <a:t>Compression time</a:t>
            </a:r>
            <a:r>
              <a:rPr lang="en-US" sz="1800" dirty="0"/>
              <a:t>: 5 </a:t>
            </a:r>
            <a:r>
              <a:rPr lang="en-US" sz="1800" dirty="0" smtClean="0"/>
              <a:t>minutes</a:t>
            </a:r>
          </a:p>
          <a:p>
            <a:pPr>
              <a:buClr>
                <a:srgbClr val="0070C0"/>
              </a:buClr>
            </a:pPr>
            <a:r>
              <a:rPr lang="fr-FR" sz="1800" b="1" dirty="0" smtClean="0">
                <a:solidFill>
                  <a:srgbClr val="FFC000"/>
                </a:solidFill>
              </a:rPr>
              <a:t>DOPPLER</a:t>
            </a:r>
            <a:r>
              <a:rPr lang="fr-FR" sz="1800" dirty="0" smtClean="0"/>
              <a:t> : - </a:t>
            </a:r>
            <a:r>
              <a:rPr lang="en-US" sz="1800" dirty="0" smtClean="0"/>
              <a:t>permeable FAV</a:t>
            </a:r>
          </a:p>
          <a:p>
            <a:pPr marL="36576" indent="0">
              <a:buClr>
                <a:srgbClr val="0070C0"/>
              </a:buClr>
              <a:buNone/>
            </a:pPr>
            <a:r>
              <a:rPr lang="en-US" sz="1800" dirty="0" smtClean="0"/>
              <a:t>                     - correct FAV debit: estimated </a:t>
            </a:r>
            <a:r>
              <a:rPr lang="en-US" sz="1800" dirty="0"/>
              <a:t>300cc/</a:t>
            </a:r>
            <a:r>
              <a:rPr lang="en-US" sz="1800" dirty="0" err="1"/>
              <a:t>mn</a:t>
            </a:r>
            <a:r>
              <a:rPr lang="en-US" sz="1800" dirty="0"/>
              <a:t> </a:t>
            </a:r>
            <a:endParaRPr lang="en-US" sz="1800" dirty="0" smtClean="0"/>
          </a:p>
          <a:p>
            <a:pPr marL="36576" indent="0">
              <a:buClr>
                <a:srgbClr val="0070C0"/>
              </a:buClr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- no abnormality </a:t>
            </a:r>
            <a:r>
              <a:rPr lang="en-US" sz="1800" dirty="0"/>
              <a:t>on the arterial </a:t>
            </a:r>
            <a:r>
              <a:rPr lang="en-US" sz="1800" dirty="0" smtClean="0"/>
              <a:t>side</a:t>
            </a:r>
          </a:p>
          <a:p>
            <a:pPr marL="36576" indent="0">
              <a:buClr>
                <a:srgbClr val="0070C0"/>
              </a:buClr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</a:t>
            </a:r>
            <a:r>
              <a:rPr lang="en-US" sz="1800" dirty="0"/>
              <a:t>- </a:t>
            </a:r>
            <a:r>
              <a:rPr lang="en-US" sz="1800" dirty="0" smtClean="0"/>
              <a:t>extensive </a:t>
            </a:r>
            <a:r>
              <a:rPr lang="en-US" sz="1800" dirty="0"/>
              <a:t>stenosis </a:t>
            </a:r>
            <a:r>
              <a:rPr lang="en-US" sz="1800" dirty="0" smtClean="0"/>
              <a:t>on </a:t>
            </a:r>
            <a:r>
              <a:rPr lang="en-US" sz="1800" dirty="0"/>
              <a:t>the proximal portion of the draining vein with a diameter estimated at 1.5 </a:t>
            </a:r>
            <a:r>
              <a:rPr lang="en-US" sz="1800" dirty="0" smtClean="0"/>
              <a:t>mm.</a:t>
            </a:r>
            <a:endParaRPr lang="fr-FR" sz="1800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7740352" y="4077072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85720" y="5429264"/>
            <a:ext cx="5143536" cy="646331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Treatment: Resection of the </a:t>
            </a:r>
            <a:r>
              <a:rPr lang="en-US" dirty="0" err="1" smtClean="0"/>
              <a:t>stenotic</a:t>
            </a:r>
            <a:r>
              <a:rPr lang="en-US" dirty="0" smtClean="0"/>
              <a:t> portion and radial vein </a:t>
            </a:r>
            <a:r>
              <a:rPr lang="en-US" dirty="0" err="1" smtClean="0"/>
              <a:t>plasty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955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2232248" cy="83671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Maiandra GD" pitchFamily="34" charset="0"/>
              </a:rPr>
              <a:t>Case 3</a:t>
            </a:r>
            <a:endParaRPr lang="fr-FR" dirty="0"/>
          </a:p>
        </p:txBody>
      </p:sp>
      <p:pic>
        <p:nvPicPr>
          <p:cNvPr id="4099" name="Picture 3" descr="E:\export\sdc\bouhlel_bassma\se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46" t="8090" b="10533"/>
          <a:stretch/>
        </p:blipFill>
        <p:spPr bwMode="auto">
          <a:xfrm>
            <a:off x="2071670" y="1643050"/>
            <a:ext cx="2611450" cy="417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4857752" y="1643050"/>
            <a:ext cx="2357454" cy="4214842"/>
            <a:chOff x="5436096" y="378716"/>
            <a:chExt cx="3528392" cy="5607268"/>
          </a:xfrm>
        </p:grpSpPr>
        <p:pic>
          <p:nvPicPr>
            <p:cNvPr id="6" name="Picture 2" descr="E:\export\sdc\bouhlel_bassma\se000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48" t="11650" b="11551"/>
            <a:stretch/>
          </p:blipFill>
          <p:spPr bwMode="auto">
            <a:xfrm>
              <a:off x="5436096" y="378716"/>
              <a:ext cx="3528392" cy="5607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Connecteur droit avec flèche 4"/>
            <p:cNvCxnSpPr/>
            <p:nvPr/>
          </p:nvCxnSpPr>
          <p:spPr>
            <a:xfrm flipV="1">
              <a:off x="6715140" y="3357562"/>
              <a:ext cx="720080" cy="21602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ZoneTexte 7"/>
          <p:cNvSpPr txBox="1"/>
          <p:nvPr/>
        </p:nvSpPr>
        <p:spPr>
          <a:xfrm>
            <a:off x="2214546" y="71414"/>
            <a:ext cx="6572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60 years-old women with low flow rate of the AVF </a:t>
            </a:r>
          </a:p>
          <a:p>
            <a:r>
              <a:rPr lang="en-US" sz="1600" b="1" dirty="0" smtClean="0"/>
              <a:t>AVF between the radial artery and the left </a:t>
            </a:r>
            <a:r>
              <a:rPr lang="en-US" sz="1600" b="1" dirty="0" err="1" smtClean="0"/>
              <a:t>basilic</a:t>
            </a:r>
            <a:r>
              <a:rPr lang="en-US" sz="1600" b="1" dirty="0" smtClean="0"/>
              <a:t> vein</a:t>
            </a:r>
          </a:p>
          <a:p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DOPPLER :</a:t>
            </a:r>
          </a:p>
          <a:p>
            <a:r>
              <a:rPr lang="en-US" sz="1600" b="1" dirty="0" smtClean="0"/>
              <a:t>Debit decrease estimated at 50-70 ml / min with several </a:t>
            </a:r>
            <a:r>
              <a:rPr lang="en-US" sz="1600" b="1" dirty="0" err="1" smtClean="0"/>
              <a:t>atheromatous</a:t>
            </a:r>
            <a:r>
              <a:rPr lang="en-US" sz="1600" b="1" dirty="0" smtClean="0"/>
              <a:t> plates</a:t>
            </a:r>
          </a:p>
          <a:p>
            <a:r>
              <a:rPr lang="en-US" sz="1600" b="1" dirty="0" smtClean="0"/>
              <a:t>Partial thrombosis in the FAV</a:t>
            </a:r>
            <a:endParaRPr lang="fr-FR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571472" y="5857892"/>
            <a:ext cx="8215370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MDCT angiography: stenosis on the venous side extent over 20mm</a:t>
            </a:r>
          </a:p>
          <a:p>
            <a:r>
              <a:rPr lang="en-US" b="1" dirty="0" smtClean="0"/>
              <a:t>the patient has completed entirely the AVF thrombosis. </a:t>
            </a:r>
          </a:p>
          <a:p>
            <a:r>
              <a:rPr lang="en-US" b="1" dirty="0" smtClean="0"/>
              <a:t>Replacement by </a:t>
            </a:r>
            <a:r>
              <a:rPr lang="en-US" b="1" dirty="0" err="1" smtClean="0"/>
              <a:t>gortex</a:t>
            </a:r>
            <a:r>
              <a:rPr lang="en-US" b="1" dirty="0" smtClean="0"/>
              <a:t> allograft.</a:t>
            </a:r>
          </a:p>
        </p:txBody>
      </p:sp>
    </p:spTree>
    <p:extLst>
      <p:ext uri="{BB962C8B-B14F-4D97-AF65-F5344CB8AC3E}">
        <p14:creationId xmlns:p14="http://schemas.microsoft.com/office/powerpoint/2010/main" xmlns="" val="89666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0"/>
            <a:ext cx="2088232" cy="74971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Maiandra GD" pitchFamily="34" charset="0"/>
              </a:rPr>
              <a:t>Case 4</a:t>
            </a:r>
            <a:endParaRPr lang="fr-FR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764" y="571480"/>
            <a:ext cx="8982236" cy="1428760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</a:pPr>
            <a:r>
              <a:rPr lang="en-US" sz="1600" b="1" dirty="0" smtClean="0"/>
              <a:t>30 years-old woman with proximal radial AVF. Prolonged compression time after HD.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>
              <a:buClr>
                <a:srgbClr val="0070C0"/>
              </a:buClr>
            </a:pPr>
            <a:r>
              <a:rPr lang="en-US" sz="1600" b="1" dirty="0" smtClean="0">
                <a:solidFill>
                  <a:srgbClr val="FFC000"/>
                </a:solidFill>
              </a:rPr>
              <a:t>THE ECHO-DOPPLER</a:t>
            </a:r>
            <a:r>
              <a:rPr lang="en-US" sz="1600" b="1" dirty="0" smtClean="0"/>
              <a:t>: </a:t>
            </a:r>
            <a:r>
              <a:rPr lang="en-US" sz="1600" b="1" dirty="0"/>
              <a:t>venous </a:t>
            </a:r>
            <a:r>
              <a:rPr lang="en-US" sz="1600" b="1" dirty="0" smtClean="0"/>
              <a:t>stenosis </a:t>
            </a:r>
            <a:r>
              <a:rPr lang="en-US" sz="1600" b="1" dirty="0"/>
              <a:t>of the cephalic </a:t>
            </a:r>
            <a:r>
              <a:rPr lang="en-US" sz="1600" b="1" dirty="0" smtClean="0"/>
              <a:t>vein</a:t>
            </a:r>
            <a:endParaRPr lang="en-US" sz="1600" b="1" dirty="0"/>
          </a:p>
          <a:p>
            <a:pPr>
              <a:buClr>
                <a:srgbClr val="0070C0"/>
              </a:buClr>
            </a:pPr>
            <a:endParaRPr lang="en-US" sz="1600" b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1233982" y="1214422"/>
            <a:ext cx="6552728" cy="4690228"/>
            <a:chOff x="683568" y="1999047"/>
            <a:chExt cx="6552728" cy="4690228"/>
          </a:xfrm>
        </p:grpSpPr>
        <p:pic>
          <p:nvPicPr>
            <p:cNvPr id="5" name="Picture 3" descr="E:\export\sdc\bouhlel_bassma\ln01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419" r="31993" b="4467"/>
            <a:stretch/>
          </p:blipFill>
          <p:spPr bwMode="auto">
            <a:xfrm>
              <a:off x="5364088" y="2011870"/>
              <a:ext cx="1872208" cy="466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E:\export\sdc\bouhlel_bassma\ln013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0414" t="7687" r="38576" b="8731"/>
            <a:stretch/>
          </p:blipFill>
          <p:spPr bwMode="auto">
            <a:xfrm>
              <a:off x="3275855" y="2024693"/>
              <a:ext cx="1669493" cy="466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E:\export\sdc\bouhlel_bassma\ln009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986" t="4305" r="38067" b="3032"/>
            <a:stretch/>
          </p:blipFill>
          <p:spPr bwMode="auto">
            <a:xfrm>
              <a:off x="683568" y="1999047"/>
              <a:ext cx="2173920" cy="4690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Connecteur droit avec flèche 7"/>
            <p:cNvCxnSpPr/>
            <p:nvPr/>
          </p:nvCxnSpPr>
          <p:spPr>
            <a:xfrm flipH="1" flipV="1">
              <a:off x="2609619" y="5436076"/>
              <a:ext cx="648071" cy="14401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 flipH="1" flipV="1">
              <a:off x="4621312" y="5623178"/>
              <a:ext cx="648071" cy="14401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 flipH="1" flipV="1">
              <a:off x="6588225" y="5436076"/>
              <a:ext cx="648071" cy="14401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357190" y="5884151"/>
            <a:ext cx="8501090" cy="830997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1600" b="1" dirty="0" smtClean="0">
                <a:solidFill>
                  <a:srgbClr val="FFC000"/>
                </a:solidFill>
              </a:rPr>
              <a:t>CTA</a:t>
            </a:r>
            <a:r>
              <a:rPr lang="en-US" sz="1600" b="1" dirty="0" smtClean="0"/>
              <a:t>: short stenosis of the cephalic vein  after a post </a:t>
            </a:r>
            <a:r>
              <a:rPr lang="en-US" sz="1600" b="1" dirty="0" err="1" smtClean="0"/>
              <a:t>anastomotic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anevrysmal</a:t>
            </a:r>
            <a:r>
              <a:rPr lang="en-US" sz="1600" b="1" dirty="0" smtClean="0"/>
              <a:t> dilatation(16 mm)</a:t>
            </a:r>
          </a:p>
          <a:p>
            <a:pPr>
              <a:buClr>
                <a:srgbClr val="0070C0"/>
              </a:buClr>
            </a:pPr>
            <a:r>
              <a:rPr lang="en-US" sz="1600" b="1" dirty="0" smtClean="0"/>
              <a:t>No surgery was done, the patient continue to make </a:t>
            </a:r>
            <a:r>
              <a:rPr lang="en-US" sz="1600" b="1" dirty="0" err="1" smtClean="0"/>
              <a:t>hemodialysis</a:t>
            </a:r>
            <a:r>
              <a:rPr lang="en-US" sz="1600" b="1" dirty="0" smtClean="0"/>
              <a:t> by the same fistula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xmlns="" val="31820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8504" t="4878" r="40848" b="15460"/>
          <a:stretch>
            <a:fillRect/>
          </a:stretch>
        </p:blipFill>
        <p:spPr bwMode="auto">
          <a:xfrm>
            <a:off x="2857488" y="1459084"/>
            <a:ext cx="2500330" cy="441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9956" t="4072" r="42745" b="15853"/>
          <a:stretch>
            <a:fillRect/>
          </a:stretch>
        </p:blipFill>
        <p:spPr bwMode="auto">
          <a:xfrm>
            <a:off x="428596" y="1428736"/>
            <a:ext cx="2071702" cy="438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57158" y="107516"/>
            <a:ext cx="2088232" cy="749716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Case 5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5720" y="714356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30 </a:t>
            </a:r>
            <a:r>
              <a:rPr lang="fr-FR" dirty="0" err="1" smtClean="0"/>
              <a:t>years</a:t>
            </a:r>
            <a:r>
              <a:rPr lang="fr-FR" dirty="0" smtClean="0"/>
              <a:t>-</a:t>
            </a:r>
            <a:r>
              <a:rPr lang="fr-FR" dirty="0" err="1" smtClean="0"/>
              <a:t>old</a:t>
            </a:r>
            <a:r>
              <a:rPr lang="fr-FR" dirty="0" smtClean="0"/>
              <a:t>  </a:t>
            </a:r>
            <a:r>
              <a:rPr lang="fr-FR" dirty="0" err="1" smtClean="0"/>
              <a:t>with</a:t>
            </a:r>
            <a:r>
              <a:rPr lang="fr-FR" dirty="0" smtClean="0"/>
              <a:t> proximal radial AVF. </a:t>
            </a:r>
            <a:r>
              <a:rPr lang="fr-FR" dirty="0" err="1" smtClean="0"/>
              <a:t>Edema</a:t>
            </a:r>
            <a:r>
              <a:rPr lang="fr-FR" dirty="0" smtClean="0"/>
              <a:t> of the </a:t>
            </a:r>
            <a:r>
              <a:rPr lang="fr-FR" dirty="0" err="1" smtClean="0"/>
              <a:t>left</a:t>
            </a:r>
            <a:r>
              <a:rPr lang="fr-FR" dirty="0" smtClean="0"/>
              <a:t> </a:t>
            </a:r>
            <a:r>
              <a:rPr lang="fr-FR" dirty="0" err="1" smtClean="0"/>
              <a:t>upper</a:t>
            </a:r>
            <a:r>
              <a:rPr lang="fr-FR" dirty="0" smtClean="0"/>
              <a:t> </a:t>
            </a:r>
            <a:r>
              <a:rPr lang="fr-FR" dirty="0" err="1" smtClean="0"/>
              <a:t>limb</a:t>
            </a:r>
            <a:r>
              <a:rPr lang="fr-FR" dirty="0" smtClean="0"/>
              <a:t> and </a:t>
            </a:r>
            <a:r>
              <a:rPr lang="fr-FR" dirty="0" err="1" smtClean="0"/>
              <a:t>prolonged</a:t>
            </a:r>
            <a:r>
              <a:rPr lang="fr-FR" dirty="0" smtClean="0"/>
              <a:t> compression time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42969" t="18292" r="28571" b="32927"/>
          <a:stretch>
            <a:fillRect/>
          </a:stretch>
        </p:blipFill>
        <p:spPr bwMode="auto">
          <a:xfrm>
            <a:off x="5643570" y="1459084"/>
            <a:ext cx="327900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5643570" y="4173728"/>
            <a:ext cx="3286148" cy="1323439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As </a:t>
            </a:r>
            <a:r>
              <a:rPr lang="fr-FR" sz="1600" b="1" dirty="0" err="1" smtClean="0"/>
              <a:t>hemodialysis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is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still</a:t>
            </a:r>
            <a:r>
              <a:rPr lang="fr-FR" sz="1600" b="1" dirty="0" smtClean="0"/>
              <a:t> possible and correct and the patient refuses confection of </a:t>
            </a:r>
            <a:r>
              <a:rPr lang="fr-FR" sz="1600" b="1" dirty="0" err="1" smtClean="0"/>
              <a:t>another</a:t>
            </a:r>
            <a:r>
              <a:rPr lang="fr-FR" sz="1600" b="1" dirty="0" smtClean="0"/>
              <a:t> AVF, </a:t>
            </a:r>
            <a:r>
              <a:rPr lang="fr-FR" sz="1600" b="1" dirty="0" err="1" smtClean="0"/>
              <a:t>we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continued</a:t>
            </a:r>
            <a:r>
              <a:rPr lang="fr-FR" sz="1600" b="1" dirty="0" smtClean="0"/>
              <a:t> to monitor the patient. </a:t>
            </a:r>
            <a:endParaRPr lang="fr-FR" sz="16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57158" y="5832479"/>
            <a:ext cx="8429684" cy="954107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CTA: </a:t>
            </a:r>
            <a:r>
              <a:rPr lang="fr-FR" b="1" dirty="0" smtClean="0"/>
              <a:t>Basilic </a:t>
            </a:r>
            <a:r>
              <a:rPr lang="fr-FR" b="1" dirty="0" err="1" smtClean="0"/>
              <a:t>vein</a:t>
            </a:r>
            <a:r>
              <a:rPr lang="fr-FR" b="1" dirty="0" smtClean="0"/>
              <a:t> </a:t>
            </a:r>
            <a:r>
              <a:rPr lang="fr-FR" b="1" dirty="0" err="1" smtClean="0"/>
              <a:t>thrombosis</a:t>
            </a:r>
            <a:r>
              <a:rPr lang="fr-FR" b="1" dirty="0" smtClean="0"/>
              <a:t> </a:t>
            </a:r>
            <a:r>
              <a:rPr lang="fr-FR" b="1" dirty="0" err="1" smtClean="0"/>
              <a:t>extended</a:t>
            </a:r>
            <a:r>
              <a:rPr lang="fr-FR" b="1" dirty="0" smtClean="0"/>
              <a:t> to the </a:t>
            </a:r>
            <a:r>
              <a:rPr lang="fr-FR" b="1" dirty="0" err="1" smtClean="0"/>
              <a:t>subclavian</a:t>
            </a:r>
            <a:r>
              <a:rPr lang="fr-FR" b="1" dirty="0" smtClean="0"/>
              <a:t> </a:t>
            </a:r>
            <a:r>
              <a:rPr lang="fr-FR" b="1" dirty="0" err="1" smtClean="0"/>
              <a:t>vein</a:t>
            </a:r>
            <a:r>
              <a:rPr lang="fr-FR" b="1" dirty="0" smtClean="0"/>
              <a:t>. </a:t>
            </a:r>
            <a:r>
              <a:rPr lang="fr-FR" b="1" dirty="0" err="1" smtClean="0"/>
              <a:t>Homolateral</a:t>
            </a:r>
            <a:r>
              <a:rPr lang="fr-FR" b="1" dirty="0" smtClean="0"/>
              <a:t> </a:t>
            </a:r>
            <a:r>
              <a:rPr lang="fr-FR" b="1" dirty="0" err="1" smtClean="0"/>
              <a:t>jugular</a:t>
            </a:r>
            <a:r>
              <a:rPr lang="fr-FR" b="1" dirty="0" smtClean="0"/>
              <a:t> </a:t>
            </a:r>
            <a:r>
              <a:rPr lang="fr-FR" b="1" dirty="0" err="1" smtClean="0"/>
              <a:t>vein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very</a:t>
            </a:r>
            <a:r>
              <a:rPr lang="fr-FR" b="1" dirty="0" smtClean="0"/>
              <a:t> </a:t>
            </a:r>
            <a:r>
              <a:rPr lang="fr-FR" b="1" dirty="0" err="1" smtClean="0"/>
              <a:t>thin</a:t>
            </a:r>
            <a:r>
              <a:rPr lang="fr-FR" b="1" dirty="0" smtClean="0"/>
              <a:t>. Important </a:t>
            </a:r>
            <a:r>
              <a:rPr lang="fr-FR" b="1" dirty="0" err="1" smtClean="0"/>
              <a:t>superficial</a:t>
            </a:r>
            <a:r>
              <a:rPr lang="fr-FR" b="1" dirty="0" smtClean="0"/>
              <a:t> </a:t>
            </a:r>
            <a:r>
              <a:rPr lang="fr-FR" b="1" dirty="0" err="1" smtClean="0"/>
              <a:t>collateral</a:t>
            </a:r>
            <a:r>
              <a:rPr lang="fr-FR" b="1" dirty="0" smtClean="0"/>
              <a:t> circulation .This </a:t>
            </a:r>
            <a:r>
              <a:rPr lang="fr-FR" b="1" dirty="0" err="1" smtClean="0"/>
              <a:t>thrombosis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secondary</a:t>
            </a:r>
            <a:r>
              <a:rPr lang="fr-FR" b="1" dirty="0" smtClean="0"/>
              <a:t> to </a:t>
            </a:r>
            <a:r>
              <a:rPr lang="fr-FR" b="1" dirty="0" err="1" smtClean="0"/>
              <a:t>previous</a:t>
            </a:r>
            <a:r>
              <a:rPr lang="fr-FR" b="1" dirty="0" smtClean="0"/>
              <a:t> </a:t>
            </a:r>
            <a:r>
              <a:rPr lang="fr-FR" b="1" dirty="0" err="1" smtClean="0"/>
              <a:t>vein</a:t>
            </a:r>
            <a:r>
              <a:rPr lang="fr-FR" b="1" dirty="0" smtClean="0"/>
              <a:t> </a:t>
            </a:r>
            <a:r>
              <a:rPr lang="fr-FR" b="1" dirty="0" err="1" smtClean="0"/>
              <a:t>catheterism</a:t>
            </a:r>
            <a:r>
              <a:rPr lang="fr-FR" b="1" dirty="0" smtClean="0"/>
              <a:t>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1682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Maiandra GD" pitchFamily="34" charset="0"/>
              </a:rPr>
              <a:t>Discussion</a:t>
            </a:r>
            <a:r>
              <a:rPr lang="en-US" sz="44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Maiandra GD" pitchFamily="34" charset="0"/>
              </a:rPr>
              <a:t/>
            </a:r>
            <a:br>
              <a:rPr lang="en-US" sz="44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Maiandra GD" pitchFamily="34" charset="0"/>
              </a:rPr>
            </a:br>
            <a:r>
              <a:rPr lang="en-US" sz="27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latin typeface="Maiandra GD" pitchFamily="34" charset="0"/>
              </a:rPr>
              <a:t>FAV :generalities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65104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2400" dirty="0"/>
              <a:t>Increasing </a:t>
            </a:r>
            <a:r>
              <a:rPr lang="en-US" sz="2400" dirty="0" smtClean="0"/>
              <a:t>number </a:t>
            </a:r>
            <a:r>
              <a:rPr lang="en-US" sz="2400" dirty="0"/>
              <a:t>of patients with end-stage renal </a:t>
            </a:r>
            <a:r>
              <a:rPr lang="en-US" sz="2400" dirty="0" smtClean="0"/>
              <a:t>disease are </a:t>
            </a:r>
            <a:r>
              <a:rPr lang="en-US" sz="2400" dirty="0"/>
              <a:t>now undergoing hemodialysis. </a:t>
            </a:r>
            <a:endParaRPr lang="en-US" sz="2400" dirty="0" smtClean="0"/>
          </a:p>
          <a:p>
            <a:pPr>
              <a:buClr>
                <a:srgbClr val="FF0000"/>
              </a:buClr>
            </a:pPr>
            <a:endParaRPr lang="en-US" sz="2400" dirty="0"/>
          </a:p>
          <a:p>
            <a:pPr>
              <a:buClr>
                <a:srgbClr val="FF0000"/>
              </a:buClr>
            </a:pPr>
            <a:r>
              <a:rPr lang="en-US" sz="2400" dirty="0" smtClean="0"/>
              <a:t>Maintenance </a:t>
            </a:r>
            <a:r>
              <a:rPr lang="en-US" sz="2400" dirty="0"/>
              <a:t>of </a:t>
            </a:r>
            <a:r>
              <a:rPr lang="en-US" sz="2400" dirty="0" smtClean="0"/>
              <a:t>adequate vascular </a:t>
            </a:r>
            <a:r>
              <a:rPr lang="en-US" sz="2400" dirty="0"/>
              <a:t>access function is one of the challenges of </a:t>
            </a:r>
            <a:r>
              <a:rPr lang="en-US" sz="2400" dirty="0" err="1" smtClean="0"/>
              <a:t>longterm</a:t>
            </a:r>
            <a:r>
              <a:rPr lang="en-US" sz="2400" dirty="0"/>
              <a:t> </a:t>
            </a:r>
            <a:r>
              <a:rPr lang="en-US" sz="2400" dirty="0" smtClean="0"/>
              <a:t>hemodialysis</a:t>
            </a:r>
            <a:r>
              <a:rPr lang="en-US" sz="2400" dirty="0"/>
              <a:t>, and functioning vascular access is </a:t>
            </a:r>
            <a:r>
              <a:rPr lang="en-US" sz="2400" dirty="0" smtClean="0"/>
              <a:t>essential for this.</a:t>
            </a:r>
          </a:p>
          <a:p>
            <a:pPr marL="36576" indent="0">
              <a:buClr>
                <a:srgbClr val="FF0000"/>
              </a:buClr>
              <a:buNone/>
            </a:pPr>
            <a:endParaRPr lang="en-US" sz="2400" dirty="0" smtClean="0"/>
          </a:p>
          <a:p>
            <a:pPr>
              <a:buClr>
                <a:srgbClr val="FF0000"/>
              </a:buClr>
            </a:pPr>
            <a:r>
              <a:rPr lang="en-US" sz="2400" dirty="0" err="1" smtClean="0"/>
              <a:t>Arteriovenous</a:t>
            </a:r>
            <a:r>
              <a:rPr lang="en-US" sz="2400" dirty="0" smtClean="0"/>
              <a:t> </a:t>
            </a:r>
            <a:r>
              <a:rPr lang="en-US" sz="2400" dirty="0"/>
              <a:t>fistulas (AVFs) remain the </a:t>
            </a:r>
            <a:r>
              <a:rPr lang="en-US" sz="2400" dirty="0" smtClean="0"/>
              <a:t>access type </a:t>
            </a:r>
            <a:r>
              <a:rPr lang="en-US" sz="2400" dirty="0"/>
              <a:t>of choice but synthetic </a:t>
            </a:r>
            <a:r>
              <a:rPr lang="en-US" sz="2400" dirty="0" err="1"/>
              <a:t>arteriovenous</a:t>
            </a:r>
            <a:r>
              <a:rPr lang="en-US" sz="2400" dirty="0"/>
              <a:t> grafts are </a:t>
            </a:r>
            <a:r>
              <a:rPr lang="en-US" sz="2400" dirty="0" smtClean="0"/>
              <a:t>also </a:t>
            </a:r>
            <a:r>
              <a:rPr lang="fr-FR" sz="2400" dirty="0" smtClean="0"/>
              <a:t>use.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103979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0"/>
            <a:ext cx="8075240" cy="1124744"/>
          </a:xfrm>
        </p:spPr>
        <p:txBody>
          <a:bodyPr>
            <a:noAutofit/>
          </a:bodyPr>
          <a:lstStyle/>
          <a:p>
            <a:pPr algn="ctr"/>
            <a:r>
              <a:rPr lang="en-US" sz="2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latin typeface="Maiandra GD" pitchFamily="34" charset="0"/>
              </a:rPr>
              <a:t>FAV :possible assemblies in order of </a:t>
            </a:r>
            <a:r>
              <a:rPr lang="en-US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latin typeface="Maiandra GD" pitchFamily="34" charset="0"/>
              </a:rPr>
              <a:t>preference</a:t>
            </a:r>
            <a:endParaRPr lang="fr-FR" sz="48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latin typeface="Maiandra GD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5904656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rgbClr val="0070C0"/>
                </a:solidFill>
              </a:rPr>
              <a:t>FAV radial: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end-anastomosis </a:t>
            </a:r>
            <a:r>
              <a:rPr lang="en-US" sz="1600" dirty="0"/>
              <a:t>between the radial artery and cephalic vein at the </a:t>
            </a:r>
            <a:r>
              <a:rPr lang="en-US" sz="1600" dirty="0" smtClean="0"/>
              <a:t>wrist.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The </a:t>
            </a:r>
            <a:r>
              <a:rPr lang="en-US" sz="1600" dirty="0"/>
              <a:t>puncture is allowed after one month</a:t>
            </a:r>
            <a:r>
              <a:rPr lang="en-US" sz="1600" dirty="0" smtClean="0"/>
              <a:t>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The </a:t>
            </a:r>
            <a:r>
              <a:rPr lang="en-US" sz="1600" dirty="0"/>
              <a:t>main complications are anastomotic strictures or juxtaposition of the puncture points</a:t>
            </a:r>
            <a:r>
              <a:rPr lang="en-US" sz="1200" dirty="0" smtClean="0"/>
              <a:t>.</a:t>
            </a:r>
            <a:endParaRPr lang="en-US" sz="10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rgbClr val="0070C0"/>
                </a:solidFill>
              </a:rPr>
              <a:t>FAV ulnar: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anastomosing </a:t>
            </a:r>
            <a:r>
              <a:rPr lang="en-US" sz="1600" dirty="0"/>
              <a:t>the </a:t>
            </a:r>
            <a:r>
              <a:rPr lang="en-US" sz="1600" dirty="0" err="1"/>
              <a:t>basilic</a:t>
            </a:r>
            <a:r>
              <a:rPr lang="en-US" sz="1600" dirty="0"/>
              <a:t> vein in the lateral ulnar artery.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The </a:t>
            </a:r>
            <a:r>
              <a:rPr lang="en-US" sz="1600" dirty="0"/>
              <a:t>period of maturation before puncture is often long (3-4 months).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The </a:t>
            </a:r>
            <a:r>
              <a:rPr lang="en-US" sz="1600" dirty="0"/>
              <a:t>most common complications </a:t>
            </a:r>
            <a:r>
              <a:rPr lang="en-US" sz="1200" dirty="0"/>
              <a:t>are the same as the radial AVF</a:t>
            </a:r>
            <a:r>
              <a:rPr lang="en-US" sz="1200" dirty="0" smtClean="0"/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rgbClr val="0070C0"/>
                </a:solidFill>
              </a:rPr>
              <a:t>Cephalic AVF: 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err="1" smtClean="0"/>
              <a:t>Lateroterminale</a:t>
            </a:r>
            <a:r>
              <a:rPr lang="en-US" sz="1600" dirty="0" smtClean="0"/>
              <a:t> </a:t>
            </a:r>
            <a:r>
              <a:rPr lang="en-US" sz="1600" dirty="0" err="1" smtClean="0"/>
              <a:t>anastomosis</a:t>
            </a:r>
            <a:r>
              <a:rPr lang="en-US" sz="1600" dirty="0" smtClean="0"/>
              <a:t> between </a:t>
            </a:r>
            <a:r>
              <a:rPr lang="en-US" sz="1600" dirty="0"/>
              <a:t>the brachial artery and cephalic vein at the elbow. </a:t>
            </a:r>
            <a:endParaRPr lang="en-US" sz="1600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The </a:t>
            </a:r>
            <a:r>
              <a:rPr lang="en-US" sz="1600" dirty="0"/>
              <a:t>period of maturation can reach more than a month. </a:t>
            </a:r>
            <a:endParaRPr lang="en-US" sz="1600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The </a:t>
            </a:r>
            <a:r>
              <a:rPr lang="en-US" sz="1600" dirty="0"/>
              <a:t>passage of the cephalic vein through the </a:t>
            </a:r>
            <a:r>
              <a:rPr lang="en-US" sz="1600" dirty="0" err="1"/>
              <a:t>clavi</a:t>
            </a:r>
            <a:r>
              <a:rPr lang="en-US" sz="1600" dirty="0"/>
              <a:t>-pectoral fascia is a source of stenosis.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70C0"/>
                </a:solidFill>
              </a:rPr>
              <a:t>FAV </a:t>
            </a:r>
            <a:r>
              <a:rPr lang="en-US" sz="2400" dirty="0">
                <a:solidFill>
                  <a:srgbClr val="0070C0"/>
                </a:solidFill>
              </a:rPr>
              <a:t>basilica:</a:t>
            </a:r>
            <a:r>
              <a:rPr lang="en-US" sz="1600" dirty="0"/>
              <a:t>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500" dirty="0" smtClean="0"/>
              <a:t>concerns </a:t>
            </a:r>
            <a:r>
              <a:rPr lang="en-US" sz="1500" dirty="0"/>
              <a:t>the brachial artery and </a:t>
            </a:r>
            <a:r>
              <a:rPr lang="en-US" sz="1500" dirty="0" err="1"/>
              <a:t>basilic</a:t>
            </a:r>
            <a:r>
              <a:rPr lang="en-US" sz="1500" dirty="0"/>
              <a:t> vein at the elbow. </a:t>
            </a:r>
            <a:endParaRPr lang="en-US" sz="1500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500" dirty="0" smtClean="0"/>
              <a:t>The path from the </a:t>
            </a:r>
            <a:r>
              <a:rPr lang="en-US" sz="1500" dirty="0" err="1" smtClean="0"/>
              <a:t>basilic</a:t>
            </a:r>
            <a:r>
              <a:rPr lang="en-US" sz="1500" dirty="0" smtClean="0"/>
              <a:t> vein will quickly leave the area, forcing the </a:t>
            </a:r>
            <a:r>
              <a:rPr lang="en-US" sz="1500" dirty="0" err="1" smtClean="0"/>
              <a:t>superficialization</a:t>
            </a:r>
            <a:r>
              <a:rPr lang="en-US" sz="1500" dirty="0" smtClean="0"/>
              <a:t> at least two months after the creation of the AVF, once the vein is well dilated.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500" dirty="0" smtClean="0"/>
              <a:t>stenosis </a:t>
            </a:r>
            <a:r>
              <a:rPr lang="en-US" sz="1500" dirty="0"/>
              <a:t>of the proximal end of the </a:t>
            </a:r>
            <a:r>
              <a:rPr lang="en-US" sz="1500" dirty="0" err="1" smtClean="0"/>
              <a:t>superficialization</a:t>
            </a:r>
            <a:r>
              <a:rPr lang="en-US" sz="1500" dirty="0" smtClean="0"/>
              <a:t>++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xmlns="" val="11456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Maiandra GD" pitchFamily="34" charset="0"/>
              </a:rPr>
              <a:t>Discussion</a:t>
            </a:r>
            <a:r>
              <a:rPr lang="en-US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Maiandra GD" pitchFamily="34" charset="0"/>
              </a:rPr>
              <a:t/>
            </a:r>
            <a:br>
              <a:rPr lang="en-US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Maiandra GD" pitchFamily="34" charset="0"/>
              </a:rPr>
            </a:br>
            <a:r>
              <a:rPr lang="en-US" sz="24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latin typeface="Maiandra GD" pitchFamily="34" charset="0"/>
              </a:rPr>
              <a:t> FAV: </a:t>
            </a:r>
            <a:r>
              <a:rPr lang="en-US" sz="2400" b="1" cap="all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latin typeface="Maiandra GD" pitchFamily="34" charset="0"/>
              </a:rPr>
              <a:t>COMPLiCATIONS</a:t>
            </a:r>
            <a:endParaRPr lang="fr-FR" sz="24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latin typeface="Maiandra GD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/>
          </a:bodyPr>
          <a:lstStyle/>
          <a:p>
            <a:pPr marL="36576" indent="0">
              <a:buClr>
                <a:srgbClr val="FF0000"/>
              </a:buClr>
              <a:buNone/>
            </a:pPr>
            <a:endParaRPr lang="en-US" sz="2400" dirty="0"/>
          </a:p>
          <a:p>
            <a:pPr>
              <a:buClr>
                <a:srgbClr val="FF0000"/>
              </a:buClr>
            </a:pPr>
            <a:r>
              <a:rPr lang="en-US" sz="2400" dirty="0" smtClean="0"/>
              <a:t>thrombosis</a:t>
            </a:r>
            <a:r>
              <a:rPr lang="en-US" sz="2400" dirty="0"/>
              <a:t>, stenosis, infection, arterial steal </a:t>
            </a:r>
            <a:r>
              <a:rPr lang="en-US" sz="2400" dirty="0" smtClean="0"/>
              <a:t>syndrome, venous </a:t>
            </a:r>
            <a:r>
              <a:rPr lang="en-US" sz="2400" dirty="0"/>
              <a:t>hypertension, aneurysms and congestive heart </a:t>
            </a:r>
            <a:r>
              <a:rPr lang="en-US" sz="2400" dirty="0" smtClean="0"/>
              <a:t>failure.</a:t>
            </a:r>
          </a:p>
          <a:p>
            <a:pPr marL="36576" indent="0">
              <a:buClr>
                <a:srgbClr val="FF0000"/>
              </a:buClr>
              <a:buNone/>
            </a:pPr>
            <a:endParaRPr lang="en-US" sz="2400" dirty="0" smtClean="0"/>
          </a:p>
          <a:p>
            <a:pPr>
              <a:buClr>
                <a:srgbClr val="FF0000"/>
              </a:buClr>
            </a:pPr>
            <a:r>
              <a:rPr lang="fr-FR" sz="2400" dirty="0" err="1" smtClean="0"/>
              <a:t>Fistula</a:t>
            </a:r>
            <a:r>
              <a:rPr lang="fr-FR" sz="2400" dirty="0" smtClean="0"/>
              <a:t> complications </a:t>
            </a:r>
            <a:r>
              <a:rPr lang="en-US" sz="2400" dirty="0"/>
              <a:t>are a major cause of </a:t>
            </a:r>
            <a:r>
              <a:rPr lang="en-US" sz="2400" dirty="0" smtClean="0"/>
              <a:t>morbidity</a:t>
            </a:r>
          </a:p>
          <a:p>
            <a:pPr marL="36576" indent="0">
              <a:buClr>
                <a:srgbClr val="FF0000"/>
              </a:buClr>
              <a:buNone/>
            </a:pPr>
            <a:endParaRPr lang="en-US" sz="2400" dirty="0" smtClean="0"/>
          </a:p>
          <a:p>
            <a:pPr>
              <a:buClr>
                <a:srgbClr val="FF0000"/>
              </a:buClr>
            </a:pPr>
            <a:r>
              <a:rPr lang="en-US" sz="2400" dirty="0"/>
              <a:t> The diagnosis of dysfunction </a:t>
            </a:r>
            <a:r>
              <a:rPr lang="en-US" sz="2400" dirty="0" smtClean="0"/>
              <a:t>is clinical at first</a:t>
            </a:r>
            <a:endParaRPr lang="en-US" sz="2400" dirty="0"/>
          </a:p>
          <a:p>
            <a:pPr>
              <a:buClr>
                <a:srgbClr val="FF0000"/>
              </a:buClr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17508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67993" y="23023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Clinical signs of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dysfunction</a:t>
            </a:r>
            <a:endParaRPr lang="fr-FR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ea typeface="+mj-ea"/>
              <a:cs typeface="+mj-cs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395536" y="836712"/>
            <a:ext cx="8568952" cy="5866442"/>
            <a:chOff x="611560" y="1433480"/>
            <a:chExt cx="8136904" cy="5112568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611560" y="1433480"/>
              <a:ext cx="8136904" cy="511256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space réservé du contenu 2"/>
            <p:cNvSpPr txBox="1">
              <a:spLocks/>
            </p:cNvSpPr>
            <p:nvPr/>
          </p:nvSpPr>
          <p:spPr>
            <a:xfrm>
              <a:off x="900281" y="1621744"/>
              <a:ext cx="7681664" cy="4769344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marL="420624" indent="-384048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"/>
                <a:defRPr kumimoji="0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2376" indent="-27432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56032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/>
                <a:buChar char="○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37744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90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90472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100000"/>
                <a:buFont typeface="Arial"/>
                <a:buChar char="-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0784" indent="-182880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/>
                <a:buChar char="-"/>
                <a:defRPr kumimoji="0"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100000"/>
                <a:buFont typeface="Arial"/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9696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/>
                <a:buChar char="▪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172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/>
                <a:buChar char="•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FF0000"/>
                </a:buClr>
              </a:pPr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Signs of </a:t>
              </a: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hypertension reflecting stenosis on the venous </a:t>
              </a:r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side </a:t>
              </a: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in case of:  </a:t>
              </a:r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</a:p>
            <a:p>
              <a:pPr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FAV aneurysm</a:t>
              </a:r>
            </a:p>
            <a:p>
              <a:pPr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prolonged </a:t>
              </a: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bleeding after the session, </a:t>
              </a:r>
              <a:endPara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the </a:t>
              </a: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appearance of collateral + + +, </a:t>
              </a:r>
              <a:endPara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increased </a:t>
              </a: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pressure dialysis, </a:t>
              </a:r>
              <a:endPara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decreased </a:t>
              </a: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thrill</a:t>
              </a:r>
            </a:p>
            <a:p>
              <a:pPr>
                <a:buClr>
                  <a:srgbClr val="FF0000"/>
                </a:buClr>
              </a:pPr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Signs of </a:t>
              </a: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low flow with suspected </a:t>
              </a:r>
              <a:r>
                <a:rPr lang="en-US" sz="20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anastomotic</a:t>
              </a:r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or </a:t>
              </a:r>
              <a:r>
                <a:rPr lang="en-US" sz="20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juxta-anastomotic</a:t>
              </a:r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stenosis: </a:t>
              </a:r>
            </a:p>
            <a:p>
              <a:pPr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flat fistula</a:t>
              </a:r>
            </a:p>
            <a:p>
              <a:pPr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puncture difficulties</a:t>
              </a:r>
            </a:p>
            <a:p>
              <a:pPr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reducing pressure dialysis</a:t>
              </a:r>
            </a:p>
            <a:p>
              <a:pPr>
                <a:buClr>
                  <a:srgbClr val="FF0000"/>
                </a:buClr>
              </a:pP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 FAV </a:t>
              </a:r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with a </a:t>
              </a: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prominent pulsation </a:t>
              </a:r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has </a:t>
              </a: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to fear a </a:t>
              </a:r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pre </a:t>
              </a:r>
              <a:r>
                <a:rPr lang="en-US" sz="20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thrombose</a:t>
              </a:r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</a:p>
            <a:p>
              <a:pPr>
                <a:buClr>
                  <a:srgbClr val="FF0000"/>
                </a:buClr>
              </a:pPr>
              <a:r>
                <a:rPr lang="en-US" sz="20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hyperdebit</a:t>
              </a:r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signs like </a:t>
              </a: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heart failure, ischemia downstream of the fistula.</a:t>
              </a:r>
              <a:endParaRPr lang="fr-F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345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5112568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 marL="36576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Color </a:t>
            </a:r>
            <a:r>
              <a:rPr lang="en-US" sz="3200" b="1" dirty="0">
                <a:solidFill>
                  <a:srgbClr val="FF0000"/>
                </a:solidFill>
              </a:rPr>
              <a:t>Doppler </a:t>
            </a:r>
            <a:r>
              <a:rPr lang="en-US" sz="3200" b="1" dirty="0" smtClean="0">
                <a:solidFill>
                  <a:srgbClr val="FF0000"/>
                </a:solidFill>
              </a:rPr>
              <a:t>imaging</a:t>
            </a:r>
            <a:endParaRPr lang="en-US" dirty="0"/>
          </a:p>
          <a:p>
            <a:pPr>
              <a:buClr>
                <a:srgbClr val="FF0000"/>
              </a:buClr>
            </a:pPr>
            <a:r>
              <a:rPr lang="en-US" sz="2400" dirty="0" smtClean="0"/>
              <a:t>detecting</a:t>
            </a:r>
            <a:r>
              <a:rPr lang="en-US" sz="2400" dirty="0"/>
              <a:t>, locating, and characterizing </a:t>
            </a:r>
            <a:r>
              <a:rPr lang="en-US" sz="2400" dirty="0" smtClean="0"/>
              <a:t>vascular complications </a:t>
            </a:r>
            <a:r>
              <a:rPr lang="en-US" sz="2400" dirty="0"/>
              <a:t>at hemodialysis access sites</a:t>
            </a:r>
            <a:r>
              <a:rPr lang="en-US" sz="2400" dirty="0" smtClean="0"/>
              <a:t>.</a:t>
            </a:r>
          </a:p>
          <a:p>
            <a:pPr marL="36576" indent="0">
              <a:buNone/>
            </a:pPr>
            <a:endParaRPr lang="en-US" sz="2400" dirty="0"/>
          </a:p>
          <a:p>
            <a:pPr>
              <a:buClr>
                <a:srgbClr val="FF0000"/>
              </a:buClr>
            </a:pPr>
            <a:r>
              <a:rPr lang="en-US" sz="2400" dirty="0" smtClean="0"/>
              <a:t>non-invasive.</a:t>
            </a:r>
          </a:p>
          <a:p>
            <a:pPr marL="36576" indent="0">
              <a:buNone/>
            </a:pPr>
            <a:endParaRPr lang="en-US" sz="2400" dirty="0"/>
          </a:p>
          <a:p>
            <a:pPr>
              <a:buClr>
                <a:srgbClr val="FF0000"/>
              </a:buClr>
            </a:pPr>
            <a:r>
              <a:rPr lang="en-US" sz="2400" dirty="0" smtClean="0"/>
              <a:t>does </a:t>
            </a:r>
            <a:r>
              <a:rPr lang="en-US" sz="2400" dirty="0"/>
              <a:t>not reveal proximal vein stenosis </a:t>
            </a:r>
            <a:r>
              <a:rPr lang="en-US" sz="2400" dirty="0" smtClean="0"/>
              <a:t>well (low-diagnostic accuracy)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Maiandra GD" pitchFamily="34" charset="0"/>
              </a:rPr>
              <a:t>Discussion</a:t>
            </a:r>
            <a:br>
              <a:rPr lang="en-US" sz="4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Maiandra GD" pitchFamily="34" charset="0"/>
              </a:rPr>
            </a:br>
            <a:r>
              <a:rPr lang="en-US" sz="27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latin typeface="Maiandra GD" pitchFamily="34" charset="0"/>
              </a:rPr>
              <a:t>complications </a:t>
            </a:r>
            <a:r>
              <a:rPr lang="en-US" sz="27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latin typeface="Maiandra GD" pitchFamily="34" charset="0"/>
              </a:rPr>
              <a:t>:</a:t>
            </a:r>
            <a:r>
              <a:rPr lang="en-US" sz="27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latin typeface="Maiandra GD" pitchFamily="34" charset="0"/>
              </a:rPr>
              <a:t> </a:t>
            </a:r>
            <a:r>
              <a:rPr lang="en-US" sz="27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latin typeface="Maiandra GD" pitchFamily="34" charset="0"/>
              </a:rPr>
              <a:t>ASSESSMENT</a:t>
            </a:r>
            <a:endParaRPr lang="fr-FR" sz="27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0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Maiandra GD" pitchFamily="34" charset="0"/>
              </a:rPr>
              <a:t>Discussion</a:t>
            </a:r>
            <a:br>
              <a:rPr lang="en-US" sz="4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Maiandra GD" pitchFamily="34" charset="0"/>
              </a:rPr>
            </a:br>
            <a:r>
              <a:rPr lang="en-US" sz="27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latin typeface="Maiandra GD" pitchFamily="34" charset="0"/>
              </a:rPr>
              <a:t>complications </a:t>
            </a:r>
            <a:r>
              <a:rPr lang="en-US" sz="27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latin typeface="Maiandra GD" pitchFamily="34" charset="0"/>
              </a:rPr>
              <a:t>:</a:t>
            </a:r>
            <a:r>
              <a:rPr lang="en-US" sz="27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latin typeface="Maiandra GD" pitchFamily="34" charset="0"/>
              </a:rPr>
              <a:t> </a:t>
            </a:r>
            <a:r>
              <a:rPr lang="en-US" sz="27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latin typeface="Maiandra GD" pitchFamily="34" charset="0"/>
              </a:rPr>
              <a:t>ASSESSMENT</a:t>
            </a:r>
            <a:endParaRPr lang="fr-FR" sz="27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latin typeface="Maiandra GD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12776"/>
            <a:ext cx="8606760" cy="5159496"/>
          </a:xfrm>
        </p:spPr>
        <p:txBody>
          <a:bodyPr>
            <a:normAutofit fontScale="70000" lnSpcReduction="20000"/>
          </a:bodyPr>
          <a:lstStyle/>
          <a:p>
            <a:pPr marL="36576" indent="0">
              <a:buClr>
                <a:srgbClr val="FF0000"/>
              </a:buClr>
              <a:buNone/>
            </a:pPr>
            <a:r>
              <a:rPr lang="en-US" sz="3800" dirty="0" err="1" smtClean="0">
                <a:solidFill>
                  <a:srgbClr val="FF0000"/>
                </a:solidFill>
              </a:rPr>
              <a:t>Fistulography</a:t>
            </a:r>
            <a:r>
              <a:rPr lang="en-US" sz="3800" dirty="0" smtClean="0">
                <a:solidFill>
                  <a:srgbClr val="FF0000"/>
                </a:solidFill>
              </a:rPr>
              <a:t>:</a:t>
            </a:r>
          </a:p>
          <a:p>
            <a:pPr>
              <a:buClr>
                <a:srgbClr val="FF0000"/>
              </a:buClr>
            </a:pPr>
            <a:r>
              <a:rPr lang="en-US" sz="2900" dirty="0" smtClean="0"/>
              <a:t>the </a:t>
            </a:r>
            <a:r>
              <a:rPr lang="en-US" sz="2900" dirty="0"/>
              <a:t>gold standard </a:t>
            </a:r>
            <a:r>
              <a:rPr lang="en-US" sz="2900" dirty="0" smtClean="0"/>
              <a:t>for assessing </a:t>
            </a:r>
            <a:r>
              <a:rPr lang="en-US" sz="2900" dirty="0"/>
              <a:t>hemodialysis fistula </a:t>
            </a:r>
            <a:r>
              <a:rPr lang="en-US" sz="2900" dirty="0" smtClean="0"/>
              <a:t>malfunction. </a:t>
            </a:r>
          </a:p>
          <a:p>
            <a:pPr>
              <a:buClr>
                <a:srgbClr val="FF0000"/>
              </a:buClr>
            </a:pPr>
            <a:endParaRPr lang="en-US" sz="2900" dirty="0"/>
          </a:p>
          <a:p>
            <a:pPr>
              <a:buClr>
                <a:srgbClr val="FF0000"/>
              </a:buClr>
            </a:pPr>
            <a:r>
              <a:rPr lang="en-US" sz="2900" dirty="0" smtClean="0"/>
              <a:t>before </a:t>
            </a:r>
            <a:r>
              <a:rPr lang="en-US" sz="2900" dirty="0"/>
              <a:t>surgery or percutaneous </a:t>
            </a:r>
            <a:r>
              <a:rPr lang="en-US" sz="2900" dirty="0" smtClean="0"/>
              <a:t>interventions, is </a:t>
            </a:r>
            <a:r>
              <a:rPr lang="en-US" sz="2900" dirty="0"/>
              <a:t>the method of choice for detecting </a:t>
            </a:r>
            <a:r>
              <a:rPr lang="en-US" sz="2900" dirty="0" smtClean="0"/>
              <a:t>and grading </a:t>
            </a:r>
            <a:r>
              <a:rPr lang="en-US" sz="2900" dirty="0"/>
              <a:t>stenosis in an AVF and the </a:t>
            </a:r>
            <a:r>
              <a:rPr lang="en-US" sz="2900" dirty="0" smtClean="0"/>
              <a:t>venous outflow segments. </a:t>
            </a:r>
          </a:p>
          <a:p>
            <a:pPr marL="36576" indent="0">
              <a:buClr>
                <a:srgbClr val="FF0000"/>
              </a:buClr>
              <a:buNone/>
            </a:pPr>
            <a:endParaRPr lang="en-US" sz="2900" dirty="0" smtClean="0"/>
          </a:p>
          <a:p>
            <a:pPr>
              <a:buClr>
                <a:srgbClr val="FF0000"/>
              </a:buClr>
            </a:pPr>
            <a:r>
              <a:rPr lang="en-US" sz="2900" dirty="0" smtClean="0"/>
              <a:t>performed simultaneously with </a:t>
            </a:r>
            <a:r>
              <a:rPr lang="en-US" sz="2900" dirty="0"/>
              <a:t>various forms of endovascular treatment, </a:t>
            </a:r>
            <a:r>
              <a:rPr lang="en-US" sz="2900" dirty="0" smtClean="0"/>
              <a:t>including thrombolysis</a:t>
            </a:r>
            <a:r>
              <a:rPr lang="en-US" sz="2900" dirty="0"/>
              <a:t>, </a:t>
            </a:r>
            <a:r>
              <a:rPr lang="en-US" sz="2900" dirty="0" err="1"/>
              <a:t>thromboaspiration</a:t>
            </a:r>
            <a:r>
              <a:rPr lang="en-US" sz="2900" dirty="0"/>
              <a:t>, angioplasty, stent </a:t>
            </a:r>
            <a:r>
              <a:rPr lang="en-US" sz="2900" dirty="0" smtClean="0"/>
              <a:t>insertion, and </a:t>
            </a:r>
            <a:r>
              <a:rPr lang="en-US" sz="2900" dirty="0"/>
              <a:t>mechanical </a:t>
            </a:r>
            <a:r>
              <a:rPr lang="en-US" sz="2900" dirty="0" err="1" smtClean="0"/>
              <a:t>thrombectomy</a:t>
            </a:r>
            <a:r>
              <a:rPr lang="en-US" sz="2900" dirty="0" smtClean="0"/>
              <a:t>.</a:t>
            </a:r>
          </a:p>
          <a:p>
            <a:pPr>
              <a:buClr>
                <a:srgbClr val="FF0000"/>
              </a:buClr>
            </a:pPr>
            <a:endParaRPr lang="en-US" sz="2900" dirty="0"/>
          </a:p>
          <a:p>
            <a:pPr>
              <a:buClr>
                <a:srgbClr val="FF0000"/>
              </a:buClr>
            </a:pPr>
            <a:r>
              <a:rPr lang="fr-FR" sz="2900" dirty="0" smtClean="0"/>
              <a:t>This </a:t>
            </a:r>
            <a:r>
              <a:rPr lang="fr-FR" sz="2900" dirty="0"/>
              <a:t>technique </a:t>
            </a:r>
            <a:r>
              <a:rPr lang="fr-FR" sz="2900" dirty="0" err="1"/>
              <a:t>requires</a:t>
            </a:r>
            <a:r>
              <a:rPr lang="fr-FR" sz="2900" dirty="0"/>
              <a:t> direct </a:t>
            </a:r>
            <a:r>
              <a:rPr lang="fr-FR" sz="2900" dirty="0" err="1"/>
              <a:t>puncture</a:t>
            </a:r>
            <a:r>
              <a:rPr lang="fr-FR" sz="2900" dirty="0"/>
              <a:t> of </a:t>
            </a:r>
            <a:r>
              <a:rPr lang="fr-FR" sz="2900" dirty="0" err="1"/>
              <a:t>venous</a:t>
            </a:r>
            <a:r>
              <a:rPr lang="fr-FR" sz="2900" dirty="0"/>
              <a:t> site </a:t>
            </a:r>
            <a:r>
              <a:rPr lang="fr-FR" sz="2900" dirty="0" smtClean="0"/>
              <a:t>and </a:t>
            </a:r>
            <a:r>
              <a:rPr lang="en-US" sz="2900" dirty="0" smtClean="0"/>
              <a:t>complications </a:t>
            </a:r>
            <a:r>
              <a:rPr lang="en-US" sz="2900" dirty="0"/>
              <a:t>may occur</a:t>
            </a:r>
            <a:r>
              <a:rPr lang="en-US" sz="2900" dirty="0" smtClean="0"/>
              <a:t>.</a:t>
            </a:r>
          </a:p>
          <a:p>
            <a:pPr marL="36576" indent="0">
              <a:buClr>
                <a:srgbClr val="FF0000"/>
              </a:buClr>
              <a:buNone/>
            </a:pPr>
            <a:endParaRPr lang="en-US" sz="2900" dirty="0" smtClean="0"/>
          </a:p>
          <a:p>
            <a:pPr>
              <a:buClr>
                <a:srgbClr val="FF0000"/>
              </a:buClr>
            </a:pPr>
            <a:r>
              <a:rPr lang="en-US" sz="2900" dirty="0" smtClean="0"/>
              <a:t>We </a:t>
            </a:r>
            <a:r>
              <a:rPr lang="en-US" sz="2900" dirty="0"/>
              <a:t>detected minor complications </a:t>
            </a:r>
            <a:r>
              <a:rPr lang="en-US" sz="2900" dirty="0" smtClean="0"/>
              <a:t>like extravasation </a:t>
            </a:r>
            <a:r>
              <a:rPr lang="en-US" sz="2900" dirty="0"/>
              <a:t>of contrast material and puncture site </a:t>
            </a:r>
            <a:r>
              <a:rPr lang="en-US" sz="2900" dirty="0" smtClean="0"/>
              <a:t>hematoma in </a:t>
            </a:r>
            <a:r>
              <a:rPr lang="en-US" sz="2900" dirty="0"/>
              <a:t>5% of the patients during </a:t>
            </a:r>
            <a:r>
              <a:rPr lang="en-US" sz="2900" dirty="0" err="1"/>
              <a:t>fistulography</a:t>
            </a:r>
            <a:r>
              <a:rPr lang="en-US" sz="2900" dirty="0"/>
              <a:t>.</a:t>
            </a:r>
            <a:endParaRPr lang="fr-FR" sz="2900" dirty="0"/>
          </a:p>
          <a:p>
            <a:pPr marL="36576" indent="0">
              <a:buNone/>
            </a:pPr>
            <a:endParaRPr lang="en-US" sz="2800" dirty="0"/>
          </a:p>
          <a:p>
            <a:pPr>
              <a:buClr>
                <a:srgbClr val="FF0000"/>
              </a:buClr>
            </a:pPr>
            <a:endParaRPr lang="en-US" sz="3200" dirty="0" smtClean="0"/>
          </a:p>
          <a:p>
            <a:pPr marL="36576" indent="0">
              <a:buClr>
                <a:srgbClr val="FF0000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00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Maiandra GD" pitchFamily="34" charset="0"/>
              </a:rPr>
              <a:t>INTRODUCTION</a:t>
            </a:r>
            <a:endParaRPr lang="fr-FR" sz="40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accent4"/>
              </a:solidFill>
              <a:latin typeface="Maiandra GD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73424"/>
            <a:ext cx="8352928" cy="518457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2400" dirty="0" smtClean="0"/>
              <a:t>The creation </a:t>
            </a:r>
            <a:r>
              <a:rPr lang="en-US" sz="2400" dirty="0"/>
              <a:t>of an </a:t>
            </a:r>
            <a:r>
              <a:rPr lang="en-US" sz="2400" dirty="0" err="1" smtClean="0"/>
              <a:t>arterio</a:t>
            </a:r>
            <a:r>
              <a:rPr lang="en-US" sz="2400" dirty="0" smtClean="0"/>
              <a:t>-venous fistula </a:t>
            </a:r>
            <a:r>
              <a:rPr lang="en-US" sz="2400" dirty="0"/>
              <a:t>(AVF</a:t>
            </a:r>
            <a:r>
              <a:rPr lang="en-US" sz="2400" dirty="0" smtClean="0"/>
              <a:t>) </a:t>
            </a:r>
            <a:r>
              <a:rPr lang="en-US" sz="2400" dirty="0"/>
              <a:t>is an important procedure to </a:t>
            </a:r>
            <a:r>
              <a:rPr lang="en-US" sz="2400" dirty="0" smtClean="0"/>
              <a:t>facilitate long-term </a:t>
            </a:r>
            <a:r>
              <a:rPr lang="en-US" sz="2400" dirty="0"/>
              <a:t>hemodialysis in patients </a:t>
            </a:r>
            <a:r>
              <a:rPr lang="en-US" sz="2400" dirty="0" smtClean="0"/>
              <a:t>with chronic </a:t>
            </a:r>
            <a:r>
              <a:rPr lang="en-US" sz="2400" dirty="0"/>
              <a:t>renal </a:t>
            </a:r>
            <a:r>
              <a:rPr lang="en-US" sz="2400" dirty="0" smtClean="0"/>
              <a:t>failure.</a:t>
            </a:r>
          </a:p>
          <a:p>
            <a:pPr>
              <a:buClr>
                <a:srgbClr val="FF0000"/>
              </a:buClr>
            </a:pPr>
            <a:endParaRPr lang="en-US" sz="2400" dirty="0"/>
          </a:p>
          <a:p>
            <a:pPr>
              <a:buClr>
                <a:srgbClr val="FF0000"/>
              </a:buClr>
            </a:pPr>
            <a:r>
              <a:rPr lang="en-US" sz="2400" dirty="0" smtClean="0"/>
              <a:t>Repeated AVF puncture </a:t>
            </a:r>
            <a:r>
              <a:rPr lang="en-US" sz="2400" dirty="0"/>
              <a:t>may cause puncture site </a:t>
            </a:r>
            <a:r>
              <a:rPr lang="en-US" sz="2400" dirty="0" smtClean="0"/>
              <a:t>bleeding and </a:t>
            </a:r>
            <a:r>
              <a:rPr lang="en-US" sz="2400" dirty="0"/>
              <a:t>fibrosis, leading to various </a:t>
            </a:r>
            <a:r>
              <a:rPr lang="en-US" sz="2400" dirty="0" smtClean="0"/>
              <a:t>complications such </a:t>
            </a:r>
            <a:r>
              <a:rPr lang="en-US" sz="2400" dirty="0"/>
              <a:t>as stenosis and </a:t>
            </a:r>
            <a:r>
              <a:rPr lang="en-US" sz="2400" dirty="0" smtClean="0"/>
              <a:t>thrombosis. </a:t>
            </a:r>
            <a:endParaRPr lang="en-US" sz="2400" dirty="0"/>
          </a:p>
          <a:p>
            <a:pPr>
              <a:buClr>
                <a:srgbClr val="FF0000"/>
              </a:buClr>
            </a:pPr>
            <a:endParaRPr lang="en-US" sz="2400" dirty="0" smtClean="0"/>
          </a:p>
          <a:p>
            <a:pPr>
              <a:buClr>
                <a:srgbClr val="FF0000"/>
              </a:buClr>
            </a:pPr>
            <a:r>
              <a:rPr lang="en-US" sz="2400" dirty="0" smtClean="0"/>
              <a:t>Complications </a:t>
            </a:r>
            <a:r>
              <a:rPr lang="en-US" sz="2400" dirty="0"/>
              <a:t>at vascular access sites must be </a:t>
            </a:r>
            <a:r>
              <a:rPr lang="en-US" sz="2400" dirty="0" smtClean="0"/>
              <a:t>diagnosed and </a:t>
            </a:r>
            <a:r>
              <a:rPr lang="en-US" sz="2400" dirty="0"/>
              <a:t>treated early to maintain quality of life for patients </a:t>
            </a:r>
            <a:r>
              <a:rPr lang="en-US" sz="2400" dirty="0" smtClean="0"/>
              <a:t>with </a:t>
            </a:r>
            <a:r>
              <a:rPr lang="fr-FR" sz="2400" dirty="0" smtClean="0"/>
              <a:t>end-stage </a:t>
            </a:r>
            <a:r>
              <a:rPr lang="fr-FR" sz="2400" dirty="0" err="1"/>
              <a:t>renal</a:t>
            </a:r>
            <a:r>
              <a:rPr lang="fr-FR" sz="2400" dirty="0"/>
              <a:t> </a:t>
            </a:r>
            <a:r>
              <a:rPr lang="fr-FR" sz="2400" dirty="0" err="1"/>
              <a:t>disease</a:t>
            </a:r>
            <a:endParaRPr lang="en-US" sz="2400" dirty="0"/>
          </a:p>
          <a:p>
            <a:pPr>
              <a:buClr>
                <a:srgbClr val="FF0000"/>
              </a:buClr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827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690986"/>
            <a:ext cx="8676456" cy="580984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2400" dirty="0" smtClean="0"/>
              <a:t>In </a:t>
            </a:r>
            <a:r>
              <a:rPr lang="en-US" sz="2400" dirty="0"/>
              <a:t>certain </a:t>
            </a:r>
            <a:r>
              <a:rPr lang="en-US" sz="2400" dirty="0" smtClean="0"/>
              <a:t>cases, </a:t>
            </a:r>
            <a:r>
              <a:rPr lang="en-US" sz="2400" b="1" dirty="0" smtClean="0">
                <a:solidFill>
                  <a:srgbClr val="FF0000"/>
                </a:solidFill>
              </a:rPr>
              <a:t>digital </a:t>
            </a:r>
            <a:r>
              <a:rPr lang="en-US" sz="2400" b="1" dirty="0">
                <a:solidFill>
                  <a:srgbClr val="FF0000"/>
                </a:solidFill>
              </a:rPr>
              <a:t>subtraction angiography (DSA) </a:t>
            </a:r>
            <a:r>
              <a:rPr lang="en-US" sz="2400" dirty="0"/>
              <a:t>with arterial puncture </a:t>
            </a:r>
            <a:r>
              <a:rPr lang="en-US" sz="2400" dirty="0" smtClean="0"/>
              <a:t>is necessary </a:t>
            </a:r>
            <a:r>
              <a:rPr lang="en-US" sz="2400" dirty="0"/>
              <a:t>to assess the </a:t>
            </a:r>
            <a:r>
              <a:rPr lang="en-US" sz="2400" dirty="0" err="1"/>
              <a:t>anastomosis</a:t>
            </a:r>
            <a:r>
              <a:rPr lang="en-US" sz="2400" dirty="0"/>
              <a:t> site and arterial </a:t>
            </a:r>
            <a:r>
              <a:rPr lang="en-US" sz="2400" dirty="0" smtClean="0"/>
              <a:t>pathologies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Analysis </a:t>
            </a:r>
            <a:r>
              <a:rPr lang="en-US" sz="2400" dirty="0"/>
              <a:t>of the 2D DSA </a:t>
            </a:r>
            <a:r>
              <a:rPr lang="en-US" sz="2400" dirty="0" smtClean="0"/>
              <a:t>images may </a:t>
            </a:r>
            <a:r>
              <a:rPr lang="en-US" sz="2400" dirty="0"/>
              <a:t>be difficult because of </a:t>
            </a:r>
            <a:r>
              <a:rPr lang="en-US" sz="2400" dirty="0" smtClean="0"/>
              <a:t>overlapping vessels.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Invasive</a:t>
            </a:r>
            <a:r>
              <a:rPr lang="en-US" sz="2400" dirty="0"/>
              <a:t>, </a:t>
            </a:r>
            <a:r>
              <a:rPr lang="en-US" sz="2400" dirty="0" smtClean="0"/>
              <a:t>it induces </a:t>
            </a:r>
            <a:r>
              <a:rPr lang="en-US" sz="2400" dirty="0"/>
              <a:t>discomfort </a:t>
            </a:r>
            <a:r>
              <a:rPr lang="en-US" sz="2400" dirty="0" smtClean="0"/>
              <a:t>.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the </a:t>
            </a:r>
            <a:r>
              <a:rPr lang="en-US" sz="2400" dirty="0"/>
              <a:t>feeding artery and the arterial segment of the </a:t>
            </a:r>
            <a:r>
              <a:rPr lang="en-US" sz="2400" dirty="0" err="1"/>
              <a:t>anastomosis</a:t>
            </a:r>
            <a:r>
              <a:rPr lang="en-US" sz="2400" dirty="0"/>
              <a:t> may not be depicted in their entirety on DSA because of incomplete retrograde filling</a:t>
            </a:r>
            <a:r>
              <a:rPr lang="en-US" sz="2400" dirty="0" smtClean="0"/>
              <a:t>.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the </a:t>
            </a:r>
            <a:r>
              <a:rPr lang="en-US" sz="2400" dirty="0"/>
              <a:t>puncture site for </a:t>
            </a:r>
            <a:r>
              <a:rPr lang="en-US" sz="2400" dirty="0" smtClean="0"/>
              <a:t>DSA may </a:t>
            </a:r>
            <a:r>
              <a:rPr lang="en-US" sz="2400" dirty="0"/>
              <a:t>occasionally differ (opposite </a:t>
            </a:r>
            <a:r>
              <a:rPr lang="en-US" sz="2400" dirty="0" smtClean="0"/>
              <a:t>direction, too </a:t>
            </a:r>
            <a:r>
              <a:rPr lang="en-US" sz="2400" dirty="0"/>
              <a:t>proximal or distal to the stenosis) </a:t>
            </a:r>
            <a:r>
              <a:rPr lang="en-US" sz="2400" dirty="0" smtClean="0"/>
              <a:t>from the </a:t>
            </a:r>
            <a:r>
              <a:rPr lang="en-US" sz="2400" dirty="0"/>
              <a:t>site for the subsequent </a:t>
            </a:r>
            <a:r>
              <a:rPr lang="en-US" sz="2400" dirty="0" err="1"/>
              <a:t>percutaneous</a:t>
            </a:r>
            <a:r>
              <a:rPr lang="en-US" sz="2400" dirty="0"/>
              <a:t> </a:t>
            </a:r>
            <a:r>
              <a:rPr lang="en-US" sz="2400" dirty="0" smtClean="0"/>
              <a:t>intervention, necessitating a second puncture.</a:t>
            </a:r>
          </a:p>
        </p:txBody>
      </p:sp>
    </p:spTree>
    <p:extLst>
      <p:ext uri="{BB962C8B-B14F-4D97-AF65-F5344CB8AC3E}">
        <p14:creationId xmlns:p14="http://schemas.microsoft.com/office/powerpoint/2010/main" xmlns="" val="25024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76672"/>
            <a:ext cx="8640960" cy="6192688"/>
          </a:xfrm>
        </p:spPr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en-US" sz="4700" dirty="0">
                <a:solidFill>
                  <a:srgbClr val="FF0000"/>
                </a:solidFill>
              </a:rPr>
              <a:t>Magnetic resonance (MR) </a:t>
            </a:r>
            <a:r>
              <a:rPr lang="en-US" sz="4700" dirty="0" smtClean="0">
                <a:solidFill>
                  <a:srgbClr val="FF0000"/>
                </a:solidFill>
              </a:rPr>
              <a:t>angiography</a:t>
            </a:r>
          </a:p>
          <a:p>
            <a:pPr marL="36576" indent="0" algn="ctr">
              <a:buNone/>
            </a:pPr>
            <a:endParaRPr lang="en-US" sz="6600" dirty="0">
              <a:solidFill>
                <a:srgbClr val="FF7C80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3200" dirty="0" smtClean="0"/>
              <a:t>Lack of radiation exposure and </a:t>
            </a:r>
            <a:r>
              <a:rPr lang="en-US" sz="3200" dirty="0"/>
              <a:t>avoidance of </a:t>
            </a:r>
            <a:r>
              <a:rPr lang="en-US" sz="3200" dirty="0" err="1"/>
              <a:t>nephrotoxicity</a:t>
            </a:r>
            <a:r>
              <a:rPr lang="en-US" sz="3200" dirty="0"/>
              <a:t> from iodinated </a:t>
            </a:r>
            <a:r>
              <a:rPr lang="en-US" sz="3200" dirty="0" smtClean="0"/>
              <a:t>contrast</a:t>
            </a:r>
          </a:p>
          <a:p>
            <a:pPr>
              <a:buClr>
                <a:srgbClr val="FF0000"/>
              </a:buClr>
            </a:pPr>
            <a:endParaRPr lang="en-US" sz="3200" dirty="0"/>
          </a:p>
          <a:p>
            <a:pPr>
              <a:buClr>
                <a:srgbClr val="FF0000"/>
              </a:buClr>
            </a:pPr>
            <a:r>
              <a:rPr lang="en-US" sz="3200" dirty="0" smtClean="0"/>
              <a:t>long-examination </a:t>
            </a:r>
            <a:r>
              <a:rPr lang="en-US" sz="3200" dirty="0"/>
              <a:t>time </a:t>
            </a:r>
          </a:p>
          <a:p>
            <a:pPr>
              <a:buClr>
                <a:srgbClr val="FF0000"/>
              </a:buClr>
            </a:pPr>
            <a:endParaRPr lang="en-US" sz="3200" dirty="0" smtClean="0"/>
          </a:p>
          <a:p>
            <a:pPr>
              <a:buClr>
                <a:srgbClr val="FF0000"/>
              </a:buClr>
            </a:pPr>
            <a:r>
              <a:rPr lang="en-US" sz="3200" dirty="0" smtClean="0"/>
              <a:t>Artifacts </a:t>
            </a:r>
            <a:r>
              <a:rPr lang="en-US" sz="3200" dirty="0"/>
              <a:t>due to turbulent flow at the AVF </a:t>
            </a:r>
            <a:r>
              <a:rPr lang="en-US" sz="3200" dirty="0" smtClean="0"/>
              <a:t>site</a:t>
            </a:r>
          </a:p>
          <a:p>
            <a:pPr>
              <a:buClr>
                <a:srgbClr val="FF0000"/>
              </a:buClr>
            </a:pPr>
            <a:endParaRPr lang="en-US" sz="3200" dirty="0"/>
          </a:p>
          <a:p>
            <a:pPr>
              <a:buClr>
                <a:srgbClr val="FF0000"/>
              </a:buClr>
            </a:pPr>
            <a:r>
              <a:rPr lang="en-US" sz="3200" dirty="0" smtClean="0"/>
              <a:t>Stenosis </a:t>
            </a:r>
            <a:r>
              <a:rPr lang="en-US" sz="3200" dirty="0"/>
              <a:t>severity may be </a:t>
            </a:r>
            <a:r>
              <a:rPr lang="en-US" sz="3200" dirty="0" smtClean="0"/>
              <a:t>overestimated</a:t>
            </a:r>
            <a:r>
              <a:rPr lang="en-US" dirty="0" smtClean="0"/>
              <a:t>.</a:t>
            </a:r>
          </a:p>
          <a:p>
            <a:pPr>
              <a:buClr>
                <a:srgbClr val="FF0000"/>
              </a:buClr>
            </a:pPr>
            <a:endParaRPr lang="en-US" dirty="0"/>
          </a:p>
          <a:p>
            <a:pPr>
              <a:buClr>
                <a:srgbClr val="FF0000"/>
              </a:buClr>
            </a:pPr>
            <a:r>
              <a:rPr lang="en-US" dirty="0" smtClean="0"/>
              <a:t>Contraindicated in patients who have pacemakers </a:t>
            </a:r>
            <a:r>
              <a:rPr lang="en-US" dirty="0"/>
              <a:t>and in those with incompatible </a:t>
            </a:r>
            <a:r>
              <a:rPr lang="en-US" dirty="0" err="1" smtClean="0"/>
              <a:t>protheses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2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648"/>
            <a:ext cx="8219256" cy="6192688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pPr marL="36576" indent="0">
              <a:buNone/>
            </a:pPr>
            <a:r>
              <a:rPr lang="en-US" sz="5200" dirty="0" smtClean="0">
                <a:solidFill>
                  <a:srgbClr val="FF0000"/>
                </a:solidFill>
              </a:rPr>
              <a:t>MDCT angiography</a:t>
            </a:r>
          </a:p>
          <a:p>
            <a:pPr marL="36576" indent="0">
              <a:buNone/>
            </a:pPr>
            <a:r>
              <a:rPr lang="en-US" sz="7500" dirty="0" smtClean="0">
                <a:solidFill>
                  <a:srgbClr val="FF7C80"/>
                </a:solidFill>
              </a:rPr>
              <a:t> </a:t>
            </a:r>
            <a:endParaRPr lang="en-US" sz="7500" dirty="0">
              <a:solidFill>
                <a:srgbClr val="FF7C80"/>
              </a:solidFill>
            </a:endParaRPr>
          </a:p>
          <a:p>
            <a:pPr>
              <a:buClr>
                <a:srgbClr val="FF0000"/>
              </a:buClr>
            </a:pPr>
            <a:r>
              <a:rPr lang="en-US" dirty="0"/>
              <a:t>The recent introduction of MDCT scanners has </a:t>
            </a:r>
            <a:r>
              <a:rPr lang="en-US" dirty="0" smtClean="0"/>
              <a:t>prompted wider </a:t>
            </a:r>
            <a:r>
              <a:rPr lang="en-US" dirty="0"/>
              <a:t>use of CTA for assessing the vascular </a:t>
            </a:r>
            <a:r>
              <a:rPr lang="en-US" dirty="0" smtClean="0"/>
              <a:t>system.</a:t>
            </a:r>
          </a:p>
          <a:p>
            <a:pPr marL="36576" indent="0">
              <a:buClr>
                <a:srgbClr val="FF0000"/>
              </a:buClr>
              <a:buNone/>
            </a:pPr>
            <a:endParaRPr lang="en-US" dirty="0" smtClean="0"/>
          </a:p>
          <a:p>
            <a:pPr>
              <a:buClr>
                <a:srgbClr val="FF0000"/>
              </a:buClr>
            </a:pPr>
            <a:r>
              <a:rPr lang="en-US" dirty="0" smtClean="0"/>
              <a:t>MDCT has improved </a:t>
            </a:r>
            <a:r>
              <a:rPr lang="en-US" dirty="0"/>
              <a:t>CTA substantially in various </a:t>
            </a:r>
            <a:r>
              <a:rPr lang="en-US" dirty="0" smtClean="0"/>
              <a:t>ways: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shorter acquisition time</a:t>
            </a:r>
            <a:r>
              <a:rPr lang="en-US" dirty="0"/>
              <a:t>,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increased </a:t>
            </a:r>
            <a:r>
              <a:rPr lang="en-US" dirty="0"/>
              <a:t>volume coverage,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lower </a:t>
            </a:r>
            <a:r>
              <a:rPr lang="en-US" dirty="0"/>
              <a:t>doses of </a:t>
            </a:r>
            <a:r>
              <a:rPr lang="en-US" dirty="0" smtClean="0"/>
              <a:t>contrast medium,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improved </a:t>
            </a:r>
            <a:r>
              <a:rPr lang="en-US" dirty="0"/>
              <a:t>spatial resolution for assessing </a:t>
            </a:r>
            <a:r>
              <a:rPr lang="en-US" dirty="0" smtClean="0"/>
              <a:t>smaller </a:t>
            </a:r>
            <a:r>
              <a:rPr lang="fr-FR" dirty="0" err="1" smtClean="0"/>
              <a:t>arterial</a:t>
            </a:r>
            <a:r>
              <a:rPr lang="fr-FR" dirty="0" smtClean="0"/>
              <a:t> branches</a:t>
            </a:r>
          </a:p>
          <a:p>
            <a:pPr marL="36576" indent="0">
              <a:buNone/>
            </a:pPr>
            <a:endParaRPr lang="en-US" dirty="0" smtClean="0"/>
          </a:p>
          <a:p>
            <a:pPr>
              <a:buClr>
                <a:srgbClr val="FF0000"/>
              </a:buClr>
            </a:pPr>
            <a:r>
              <a:rPr lang="en-US" dirty="0" smtClean="0"/>
              <a:t>CT </a:t>
            </a:r>
            <a:r>
              <a:rPr lang="en-US" dirty="0"/>
              <a:t>angiography (</a:t>
            </a:r>
            <a:r>
              <a:rPr lang="en-US" dirty="0" smtClean="0"/>
              <a:t>CTA) clearly </a:t>
            </a:r>
            <a:r>
              <a:rPr lang="en-US" dirty="0"/>
              <a:t>depicts vessel abnormalities such as stenosis, </a:t>
            </a:r>
            <a:r>
              <a:rPr lang="en-US" dirty="0" smtClean="0"/>
              <a:t>ulcers, </a:t>
            </a:r>
            <a:r>
              <a:rPr lang="en-US" dirty="0" err="1" smtClean="0"/>
              <a:t>pseudoaneurysms</a:t>
            </a:r>
            <a:r>
              <a:rPr lang="en-US" dirty="0"/>
              <a:t>, calcifications, plaques, intimal </a:t>
            </a:r>
            <a:r>
              <a:rPr lang="en-US" dirty="0" smtClean="0"/>
              <a:t>thickening and </a:t>
            </a:r>
            <a:r>
              <a:rPr lang="en-US" dirty="0"/>
              <a:t>stent </a:t>
            </a:r>
            <a:r>
              <a:rPr lang="en-US" dirty="0" smtClean="0"/>
              <a:t>ingrowth.</a:t>
            </a:r>
          </a:p>
          <a:p>
            <a:pPr marL="36576" indent="0">
              <a:buClr>
                <a:srgbClr val="FF0000"/>
              </a:buCl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81009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59316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Maiandra GD" pitchFamily="34" charset="0"/>
              </a:rPr>
              <a:t>Discussion</a:t>
            </a:r>
            <a:br>
              <a:rPr lang="en-US" sz="4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Maiandra GD" pitchFamily="34" charset="0"/>
              </a:rPr>
            </a:br>
            <a:r>
              <a:rPr lang="en-US" sz="27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latin typeface="Maiandra GD" pitchFamily="34" charset="0"/>
              </a:rPr>
              <a:t>MDCT ANGIOGRAPHY</a:t>
            </a:r>
            <a:endParaRPr lang="fr-FR" sz="27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latin typeface="Maiandra GD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00760" y="2060848"/>
            <a:ext cx="3063317" cy="40324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576" indent="0" algn="ctr">
              <a:buNone/>
            </a:pPr>
            <a:r>
              <a:rPr lang="fr-FR" sz="1600" b="1" dirty="0" err="1" smtClean="0">
                <a:solidFill>
                  <a:srgbClr val="FF0000"/>
                </a:solidFill>
              </a:rPr>
              <a:t>Schematic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>
                <a:solidFill>
                  <a:srgbClr val="FF0000"/>
                </a:solidFill>
              </a:rPr>
              <a:t>overview</a:t>
            </a:r>
            <a:r>
              <a:rPr lang="fr-FR" sz="1600" b="1" dirty="0">
                <a:solidFill>
                  <a:srgbClr val="FF0000"/>
                </a:solidFill>
              </a:rPr>
              <a:t> of </a:t>
            </a:r>
            <a:r>
              <a:rPr lang="fr-FR" sz="1600" b="1" dirty="0" err="1">
                <a:solidFill>
                  <a:srgbClr val="FF0000"/>
                </a:solidFill>
              </a:rPr>
              <a:t>arteriovenous</a:t>
            </a: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fistulas</a:t>
            </a:r>
            <a:r>
              <a:rPr lang="fr-FR" sz="1600" b="1" dirty="0" smtClean="0">
                <a:solidFill>
                  <a:srgbClr val="FF0000"/>
                </a:solidFill>
              </a:rPr>
              <a:t> (</a:t>
            </a:r>
            <a:r>
              <a:rPr lang="fr-FR" sz="1600" b="1" dirty="0" err="1" smtClean="0">
                <a:solidFill>
                  <a:srgbClr val="FF0000"/>
                </a:solidFill>
              </a:rPr>
              <a:t>AVFs</a:t>
            </a:r>
            <a:r>
              <a:rPr lang="fr-FR" sz="1600" b="1" dirty="0" smtClean="0">
                <a:solidFill>
                  <a:srgbClr val="FF0000"/>
                </a:solidFill>
              </a:rPr>
              <a:t>)</a:t>
            </a:r>
            <a:endParaRPr lang="fr-FR" sz="1600" b="1" dirty="0">
              <a:solidFill>
                <a:srgbClr val="FF0000"/>
              </a:solidFill>
            </a:endParaRPr>
          </a:p>
          <a:p>
            <a:pPr marL="36576" indent="0">
              <a:buNone/>
            </a:pPr>
            <a:r>
              <a:rPr lang="fr-FR" sz="1600" dirty="0" err="1" smtClean="0"/>
              <a:t>Different</a:t>
            </a:r>
            <a:r>
              <a:rPr lang="fr-FR" sz="1600" dirty="0" smtClean="0"/>
              <a:t> </a:t>
            </a:r>
            <a:r>
              <a:rPr lang="fr-FR" sz="1600" dirty="0" err="1"/>
              <a:t>vascular</a:t>
            </a:r>
            <a:r>
              <a:rPr lang="fr-FR" sz="1600" dirty="0"/>
              <a:t> segments </a:t>
            </a:r>
            <a:r>
              <a:rPr lang="fr-FR" sz="1600" dirty="0" err="1"/>
              <a:t>used</a:t>
            </a:r>
            <a:r>
              <a:rPr lang="fr-FR" sz="1600" dirty="0"/>
              <a:t> </a:t>
            </a:r>
            <a:r>
              <a:rPr lang="fr-FR" sz="1600" dirty="0" smtClean="0"/>
              <a:t>for </a:t>
            </a:r>
            <a:r>
              <a:rPr lang="fr-FR" sz="1600" dirty="0" err="1" smtClean="0"/>
              <a:t>evaluation</a:t>
            </a:r>
            <a:r>
              <a:rPr lang="fr-FR" sz="1600" dirty="0" smtClean="0"/>
              <a:t> </a:t>
            </a:r>
            <a:r>
              <a:rPr lang="fr-FR" sz="1600" dirty="0" err="1"/>
              <a:t>were</a:t>
            </a:r>
            <a:r>
              <a:rPr lang="fr-FR" sz="1600" dirty="0"/>
              <a:t> </a:t>
            </a:r>
            <a:r>
              <a:rPr lang="fr-FR" sz="1600" dirty="0" err="1"/>
              <a:t>complete</a:t>
            </a:r>
            <a:r>
              <a:rPr lang="fr-FR" sz="1600" dirty="0"/>
              <a:t> </a:t>
            </a:r>
            <a:r>
              <a:rPr lang="fr-FR" sz="1600" dirty="0" err="1"/>
              <a:t>arterial</a:t>
            </a:r>
            <a:r>
              <a:rPr lang="fr-FR" sz="1600" dirty="0"/>
              <a:t> </a:t>
            </a:r>
            <a:r>
              <a:rPr lang="fr-FR" sz="1600" dirty="0" err="1"/>
              <a:t>inflow</a:t>
            </a:r>
            <a:r>
              <a:rPr lang="fr-FR" sz="1600" dirty="0"/>
              <a:t> (1) for </a:t>
            </a:r>
            <a:r>
              <a:rPr lang="fr-FR" sz="1600" dirty="0" smtClean="0"/>
              <a:t>MDCT </a:t>
            </a:r>
            <a:r>
              <a:rPr lang="fr-FR" sz="1600" dirty="0" err="1" smtClean="0"/>
              <a:t>angiography</a:t>
            </a:r>
            <a:r>
              <a:rPr lang="fr-FR" sz="1600" dirty="0" smtClean="0"/>
              <a:t> </a:t>
            </a:r>
            <a:r>
              <a:rPr lang="fr-FR" sz="1600" dirty="0" err="1"/>
              <a:t>only</a:t>
            </a:r>
            <a:r>
              <a:rPr lang="fr-FR" sz="1600" dirty="0"/>
              <a:t>, </a:t>
            </a:r>
            <a:r>
              <a:rPr lang="fr-FR" sz="1600" dirty="0" err="1"/>
              <a:t>arteriovenous</a:t>
            </a:r>
            <a:r>
              <a:rPr lang="fr-FR" sz="1600" dirty="0"/>
              <a:t> </a:t>
            </a:r>
            <a:r>
              <a:rPr lang="fr-FR" sz="1600" dirty="0" err="1" smtClean="0"/>
              <a:t>anastomosis</a:t>
            </a:r>
            <a:r>
              <a:rPr lang="fr-FR" sz="1600" dirty="0"/>
              <a:t> </a:t>
            </a:r>
            <a:r>
              <a:rPr lang="fr-FR" sz="1600" dirty="0" smtClean="0"/>
              <a:t>(2</a:t>
            </a:r>
            <a:r>
              <a:rPr lang="fr-FR" sz="1600" dirty="0"/>
              <a:t>),</a:t>
            </a:r>
          </a:p>
          <a:p>
            <a:pPr marL="36576" indent="0">
              <a:buNone/>
            </a:pPr>
            <a:r>
              <a:rPr lang="fr-FR" sz="1600" dirty="0" err="1"/>
              <a:t>forearm</a:t>
            </a:r>
            <a:r>
              <a:rPr lang="fr-FR" sz="1600" dirty="0"/>
              <a:t> </a:t>
            </a:r>
            <a:r>
              <a:rPr lang="fr-FR" sz="1600" dirty="0" err="1"/>
              <a:t>venous</a:t>
            </a:r>
            <a:r>
              <a:rPr lang="fr-FR" sz="1600" dirty="0"/>
              <a:t> </a:t>
            </a:r>
            <a:r>
              <a:rPr lang="fr-FR" sz="1600" dirty="0" err="1"/>
              <a:t>outflow</a:t>
            </a:r>
            <a:r>
              <a:rPr lang="fr-FR" sz="1600" dirty="0"/>
              <a:t> for </a:t>
            </a:r>
            <a:r>
              <a:rPr lang="fr-FR" sz="1600" dirty="0" err="1"/>
              <a:t>radiocephalic</a:t>
            </a:r>
            <a:r>
              <a:rPr lang="fr-FR" sz="1600" dirty="0"/>
              <a:t> AVF </a:t>
            </a:r>
            <a:r>
              <a:rPr lang="fr-FR" sz="1600" dirty="0" err="1" smtClean="0"/>
              <a:t>only</a:t>
            </a:r>
            <a:r>
              <a:rPr lang="fr-FR" sz="1600" dirty="0" smtClean="0"/>
              <a:t> (3</a:t>
            </a:r>
            <a:r>
              <a:rPr lang="fr-FR" sz="1600" dirty="0"/>
              <a:t>), proximal </a:t>
            </a:r>
            <a:r>
              <a:rPr lang="fr-FR" sz="1600" dirty="0" err="1"/>
              <a:t>half</a:t>
            </a:r>
            <a:r>
              <a:rPr lang="fr-FR" sz="1600" dirty="0"/>
              <a:t> of </a:t>
            </a:r>
            <a:r>
              <a:rPr lang="fr-FR" sz="1600" dirty="0" err="1"/>
              <a:t>upper</a:t>
            </a:r>
            <a:r>
              <a:rPr lang="fr-FR" sz="1600" dirty="0"/>
              <a:t> arm </a:t>
            </a:r>
            <a:r>
              <a:rPr lang="fr-FR" sz="1600" dirty="0" err="1"/>
              <a:t>venous</a:t>
            </a:r>
            <a:r>
              <a:rPr lang="fr-FR" sz="1600" dirty="0"/>
              <a:t> </a:t>
            </a:r>
            <a:r>
              <a:rPr lang="fr-FR" sz="1600" dirty="0" err="1"/>
              <a:t>outflow</a:t>
            </a:r>
            <a:r>
              <a:rPr lang="fr-FR" sz="1600" dirty="0"/>
              <a:t> (4.1</a:t>
            </a:r>
            <a:r>
              <a:rPr lang="fr-FR" sz="1600" dirty="0" smtClean="0"/>
              <a:t>), distal </a:t>
            </a:r>
            <a:r>
              <a:rPr lang="fr-FR" sz="1600" dirty="0" err="1"/>
              <a:t>half</a:t>
            </a:r>
            <a:r>
              <a:rPr lang="fr-FR" sz="1600" dirty="0"/>
              <a:t> of </a:t>
            </a:r>
            <a:r>
              <a:rPr lang="fr-FR" sz="1600" dirty="0" err="1"/>
              <a:t>upper</a:t>
            </a:r>
            <a:r>
              <a:rPr lang="fr-FR" sz="1600" dirty="0"/>
              <a:t> arm </a:t>
            </a:r>
            <a:r>
              <a:rPr lang="fr-FR" sz="1600" dirty="0" err="1"/>
              <a:t>venous</a:t>
            </a:r>
            <a:r>
              <a:rPr lang="fr-FR" sz="1600" dirty="0"/>
              <a:t> </a:t>
            </a:r>
            <a:r>
              <a:rPr lang="fr-FR" sz="1600" dirty="0" err="1"/>
              <a:t>outflow</a:t>
            </a:r>
            <a:r>
              <a:rPr lang="fr-FR" sz="1600" dirty="0"/>
              <a:t> (4.2), </a:t>
            </a:r>
            <a:r>
              <a:rPr lang="fr-FR" sz="1600" dirty="0" smtClean="0"/>
              <a:t>and central </a:t>
            </a:r>
            <a:r>
              <a:rPr lang="fr-FR" sz="1600" dirty="0" err="1"/>
              <a:t>veins</a:t>
            </a:r>
            <a:r>
              <a:rPr lang="fr-FR" sz="1600" dirty="0"/>
              <a:t> (5).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59278" y="1844824"/>
            <a:ext cx="5806579" cy="4464496"/>
            <a:chOff x="169157" y="1700808"/>
            <a:chExt cx="5806579" cy="44644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57" y="1700808"/>
              <a:ext cx="2705485" cy="4464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537" y="1700808"/>
              <a:ext cx="3045199" cy="4464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14638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19256" cy="6048672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en-US" sz="2400" dirty="0"/>
              <a:t>The most </a:t>
            </a:r>
            <a:r>
              <a:rPr lang="en-US" sz="2400" dirty="0" smtClean="0"/>
              <a:t>widely, used </a:t>
            </a:r>
            <a:r>
              <a:rPr lang="en-US" sz="2400" dirty="0"/>
              <a:t>3D angiography techniques are maximum-intensity projection (MIP) and, more recently</a:t>
            </a:r>
            <a:r>
              <a:rPr lang="en-US" sz="2400" dirty="0" smtClean="0"/>
              <a:t>, volume-rendering </a:t>
            </a:r>
            <a:r>
              <a:rPr lang="en-US" sz="2400" dirty="0"/>
              <a:t>technique (VRT</a:t>
            </a:r>
            <a:r>
              <a:rPr lang="en-US" sz="2400" dirty="0" smtClean="0"/>
              <a:t>)</a:t>
            </a:r>
          </a:p>
          <a:p>
            <a:pPr marL="36576" indent="0">
              <a:buClr>
                <a:srgbClr val="FF0000"/>
              </a:buClr>
              <a:buNone/>
            </a:pPr>
            <a:endParaRPr lang="en-US" sz="2400" dirty="0" smtClean="0"/>
          </a:p>
          <a:p>
            <a:pPr>
              <a:buClr>
                <a:srgbClr val="FF0000"/>
              </a:buClr>
            </a:pPr>
            <a:r>
              <a:rPr lang="en-US" sz="2400" dirty="0"/>
              <a:t>Axial MIP, VRT and all-planes evaluations were most sensitive for fistula site detection.</a:t>
            </a:r>
          </a:p>
          <a:p>
            <a:pPr marL="36576" indent="0">
              <a:buClr>
                <a:srgbClr val="FF0000"/>
              </a:buClr>
              <a:buNone/>
            </a:pPr>
            <a:endParaRPr lang="en-US" sz="2400" dirty="0"/>
          </a:p>
          <a:p>
            <a:pPr>
              <a:buClr>
                <a:srgbClr val="FF0000"/>
              </a:buClr>
            </a:pPr>
            <a:r>
              <a:rPr lang="en-US" sz="2400" dirty="0"/>
              <a:t>Coronal MIP had the highest sensitivity, specificity and accuracy for detecting venous stenosis. </a:t>
            </a:r>
          </a:p>
          <a:p>
            <a:pPr marL="36576" indent="0">
              <a:buClr>
                <a:srgbClr val="FF0000"/>
              </a:buClr>
              <a:buNone/>
            </a:pPr>
            <a:endParaRPr lang="en-US" sz="2400" dirty="0"/>
          </a:p>
          <a:p>
            <a:pPr>
              <a:buClr>
                <a:srgbClr val="FF0000"/>
              </a:buClr>
            </a:pPr>
            <a:r>
              <a:rPr lang="en-US" sz="2400" dirty="0"/>
              <a:t>VRT and all-planes had the highest sensitivity and accuracy for detecting aneurysms.</a:t>
            </a:r>
          </a:p>
          <a:p>
            <a:pPr marL="36576" indent="0">
              <a:buClr>
                <a:srgbClr val="FF0000"/>
              </a:buClr>
              <a:buNone/>
            </a:pPr>
            <a:endParaRPr lang="en-US" sz="2400" dirty="0"/>
          </a:p>
          <a:p>
            <a:pPr>
              <a:buClr>
                <a:srgbClr val="FF0000"/>
              </a:buClr>
            </a:pPr>
            <a:r>
              <a:rPr lang="en-US" sz="2400" dirty="0"/>
              <a:t>All-planes and axial MIP were most sensitive for detecting venous occlusion.</a:t>
            </a:r>
          </a:p>
          <a:p>
            <a:pPr>
              <a:buClr>
                <a:srgbClr val="FF0000"/>
              </a:buClr>
            </a:pPr>
            <a:endParaRPr lang="en-US" sz="2400" dirty="0" smtClean="0"/>
          </a:p>
          <a:p>
            <a:pPr>
              <a:buClr>
                <a:srgbClr val="FF0000"/>
              </a:buClr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2420888"/>
            <a:ext cx="7467600" cy="37052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1019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404664"/>
            <a:ext cx="8075240" cy="6120680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en-US" sz="2400" dirty="0"/>
              <a:t>The most frequent AVF complications are </a:t>
            </a:r>
            <a:r>
              <a:rPr lang="en-US" sz="2400" dirty="0" smtClean="0"/>
              <a:t>aneurysm </a:t>
            </a:r>
            <a:r>
              <a:rPr lang="fr-FR" sz="2400" dirty="0" smtClean="0"/>
              <a:t>formation</a:t>
            </a:r>
            <a:r>
              <a:rPr lang="fr-FR" sz="2400" dirty="0"/>
              <a:t>, </a:t>
            </a:r>
            <a:r>
              <a:rPr lang="fr-FR" sz="2400" dirty="0" err="1"/>
              <a:t>vascular</a:t>
            </a:r>
            <a:r>
              <a:rPr lang="fr-FR" sz="2400" dirty="0"/>
              <a:t> </a:t>
            </a:r>
            <a:r>
              <a:rPr lang="fr-FR" sz="2400" dirty="0" err="1"/>
              <a:t>steal</a:t>
            </a:r>
            <a:r>
              <a:rPr lang="fr-FR" sz="2400" dirty="0"/>
              <a:t> syndrome, </a:t>
            </a:r>
            <a:r>
              <a:rPr lang="fr-FR" sz="2400" dirty="0" err="1"/>
              <a:t>venous</a:t>
            </a:r>
            <a:r>
              <a:rPr lang="fr-FR" sz="2400" dirty="0"/>
              <a:t> hypertension, </a:t>
            </a:r>
            <a:r>
              <a:rPr lang="fr-FR" sz="2400" dirty="0" err="1" smtClean="0"/>
              <a:t>hemorrhage</a:t>
            </a:r>
            <a:r>
              <a:rPr lang="fr-FR" sz="2400" dirty="0" smtClean="0"/>
              <a:t>, infection </a:t>
            </a:r>
            <a:r>
              <a:rPr lang="fr-FR" sz="2400" dirty="0"/>
              <a:t>and </a:t>
            </a:r>
            <a:r>
              <a:rPr lang="fr-FR" sz="2400" dirty="0" err="1"/>
              <a:t>neurological</a:t>
            </a:r>
            <a:r>
              <a:rPr lang="fr-FR" sz="2400" dirty="0"/>
              <a:t> </a:t>
            </a:r>
            <a:r>
              <a:rPr lang="fr-FR" sz="2400" dirty="0" err="1" smtClean="0"/>
              <a:t>disorders</a:t>
            </a:r>
            <a:r>
              <a:rPr lang="fr-FR" sz="2400" dirty="0" smtClean="0"/>
              <a:t>.</a:t>
            </a:r>
            <a:endParaRPr lang="fr-FR" sz="2400" dirty="0"/>
          </a:p>
          <a:p>
            <a:pPr>
              <a:buClr>
                <a:srgbClr val="FF0000"/>
              </a:buClr>
            </a:pPr>
            <a:r>
              <a:rPr lang="en-US" sz="2400" dirty="0" smtClean="0"/>
              <a:t>MDCTA </a:t>
            </a:r>
            <a:r>
              <a:rPr lang="en-US" sz="2400" dirty="0"/>
              <a:t>is very accurate for </a:t>
            </a:r>
            <a:r>
              <a:rPr lang="en-US" sz="2400" dirty="0" smtClean="0"/>
              <a:t>detecting aneurysms</a:t>
            </a:r>
            <a:r>
              <a:rPr lang="en-US" sz="2400" dirty="0"/>
              <a:t>. Further, the length and diameter of the </a:t>
            </a:r>
            <a:r>
              <a:rPr lang="en-US" sz="2400" dirty="0" smtClean="0"/>
              <a:t>aneurysms could </a:t>
            </a:r>
            <a:r>
              <a:rPr lang="en-US" sz="2400" dirty="0"/>
              <a:t>be detected and partial thrombosis of aneurysms </a:t>
            </a:r>
            <a:r>
              <a:rPr lang="en-US" sz="2400" dirty="0" smtClean="0"/>
              <a:t>was visible </a:t>
            </a:r>
            <a:r>
              <a:rPr lang="en-US" sz="2400" dirty="0"/>
              <a:t>only on </a:t>
            </a:r>
            <a:r>
              <a:rPr lang="en-US" sz="2400" dirty="0" smtClean="0"/>
              <a:t>MDCTA.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Thrombosis </a:t>
            </a:r>
            <a:r>
              <a:rPr lang="en-US" sz="2400" dirty="0"/>
              <a:t>of </a:t>
            </a:r>
            <a:r>
              <a:rPr lang="en-US" sz="2400" dirty="0" smtClean="0"/>
              <a:t>aneurysms </a:t>
            </a:r>
            <a:r>
              <a:rPr lang="en-US" sz="2400" dirty="0"/>
              <a:t>was </a:t>
            </a:r>
            <a:r>
              <a:rPr lang="en-US" sz="2400" dirty="0" smtClean="0"/>
              <a:t>not </a:t>
            </a:r>
            <a:r>
              <a:rPr lang="fr-FR" sz="2400" dirty="0" err="1" smtClean="0"/>
              <a:t>detectable</a:t>
            </a:r>
            <a:r>
              <a:rPr lang="fr-FR" sz="2400" dirty="0" smtClean="0"/>
              <a:t> </a:t>
            </a:r>
            <a:r>
              <a:rPr lang="fr-FR" sz="2400" dirty="0"/>
              <a:t>on </a:t>
            </a:r>
            <a:r>
              <a:rPr lang="fr-FR" sz="2400" dirty="0" err="1"/>
              <a:t>conventional</a:t>
            </a:r>
            <a:r>
              <a:rPr lang="fr-FR" sz="2400" dirty="0"/>
              <a:t> </a:t>
            </a:r>
            <a:r>
              <a:rPr lang="fr-FR" sz="2400" dirty="0" err="1" smtClean="0"/>
              <a:t>fistulography</a:t>
            </a:r>
            <a:r>
              <a:rPr lang="fr-FR" sz="2400" dirty="0" smtClean="0"/>
              <a:t>.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MDCTA </a:t>
            </a:r>
            <a:r>
              <a:rPr lang="en-US" sz="2400" dirty="0"/>
              <a:t>is also helpful for identifying </a:t>
            </a:r>
            <a:r>
              <a:rPr lang="en-US" sz="2400" dirty="0" smtClean="0"/>
              <a:t>additional arterial </a:t>
            </a:r>
            <a:r>
              <a:rPr lang="en-US" sz="2400" dirty="0"/>
              <a:t>pathologies such as atherosclerotic changes and </a:t>
            </a:r>
            <a:r>
              <a:rPr lang="en-US" sz="2400" dirty="0" smtClean="0"/>
              <a:t>arterial stenosis </a:t>
            </a:r>
            <a:r>
              <a:rPr lang="en-US" sz="2400" dirty="0"/>
              <a:t>in upper extremities with </a:t>
            </a:r>
            <a:r>
              <a:rPr lang="en-US" sz="2400" dirty="0" smtClean="0"/>
              <a:t>AVFs.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There </a:t>
            </a:r>
            <a:r>
              <a:rPr lang="en-US" sz="2400" dirty="0"/>
              <a:t>are no stent artifacts or vascular clip </a:t>
            </a:r>
            <a:r>
              <a:rPr lang="en-US" sz="2400" dirty="0" smtClean="0"/>
              <a:t>artifacts </a:t>
            </a:r>
            <a:r>
              <a:rPr lang="fr-FR" sz="2400" dirty="0" err="1" smtClean="0"/>
              <a:t>with</a:t>
            </a:r>
            <a:r>
              <a:rPr lang="fr-FR" sz="2400" dirty="0" smtClean="0"/>
              <a:t> MDCTA.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402288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Maiandra GD" pitchFamily="34" charset="0"/>
              </a:rPr>
              <a:t>conclusion</a:t>
            </a:r>
            <a:endParaRPr lang="fr-FR" sz="40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accent4"/>
              </a:solidFill>
              <a:latin typeface="Maiandra GD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772816"/>
            <a:ext cx="8640960" cy="478112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2600" dirty="0" smtClean="0"/>
              <a:t>MDCT angiography may offer a </a:t>
            </a:r>
            <a:r>
              <a:rPr lang="en-US" sz="2600" dirty="0"/>
              <a:t>reliable solution to evaluate </a:t>
            </a:r>
            <a:r>
              <a:rPr lang="en-US" sz="2600" dirty="0" smtClean="0"/>
              <a:t>dysfunctional </a:t>
            </a:r>
            <a:r>
              <a:rPr lang="en-US" sz="2600" dirty="0" err="1" smtClean="0"/>
              <a:t>hemodialysis</a:t>
            </a:r>
            <a:r>
              <a:rPr lang="en-US" sz="2600" dirty="0" smtClean="0"/>
              <a:t> </a:t>
            </a:r>
            <a:r>
              <a:rPr lang="en-US" sz="2600" dirty="0"/>
              <a:t>fistulas including the </a:t>
            </a:r>
            <a:r>
              <a:rPr lang="en-US" sz="2600" dirty="0" smtClean="0"/>
              <a:t>complete arterial inflow.</a:t>
            </a:r>
          </a:p>
          <a:p>
            <a:pPr>
              <a:buClr>
                <a:srgbClr val="FF0000"/>
              </a:buClr>
            </a:pPr>
            <a:endParaRPr lang="en-US" sz="2600" dirty="0" smtClean="0"/>
          </a:p>
          <a:p>
            <a:pPr>
              <a:buClr>
                <a:srgbClr val="FF0000"/>
              </a:buClr>
            </a:pPr>
            <a:r>
              <a:rPr lang="en-US" sz="2600" dirty="0" smtClean="0"/>
              <a:t>The </a:t>
            </a:r>
            <a:r>
              <a:rPr lang="en-US" sz="2600" dirty="0"/>
              <a:t>CTA of FAV is quick and easy implementation, avoids puncture of the AVF, avoids compression maneuver performed per conventional </a:t>
            </a:r>
            <a:r>
              <a:rPr lang="en-US" sz="2600" dirty="0" err="1"/>
              <a:t>fistulography</a:t>
            </a:r>
            <a:r>
              <a:rPr lang="en-US" sz="2600" dirty="0"/>
              <a:t> , provides a vascular arterial and venous mapping and allows </a:t>
            </a:r>
            <a:r>
              <a:rPr lang="en-US" sz="2600" dirty="0" smtClean="0"/>
              <a:t>exhaustive and objective exploration of </a:t>
            </a:r>
            <a:r>
              <a:rPr lang="en-US" sz="2600" dirty="0"/>
              <a:t>the </a:t>
            </a:r>
            <a:r>
              <a:rPr lang="en-US" sz="2600" dirty="0" err="1"/>
              <a:t>anastomosis</a:t>
            </a:r>
            <a:r>
              <a:rPr lang="en-US" sz="2600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5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0"/>
            <a:ext cx="7467600" cy="1143000"/>
          </a:xfrm>
        </p:spPr>
        <p:txBody>
          <a:bodyPr/>
          <a:lstStyle/>
          <a:p>
            <a:pPr algn="ctr"/>
            <a:r>
              <a:rPr lang="en-US" sz="4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Maiandra GD" pitchFamily="34" charset="0"/>
              </a:rPr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373216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</a:pPr>
            <a:r>
              <a:rPr lang="en-US" dirty="0"/>
              <a:t>MDCTA overall gives low sensitivity for detection of central vein stenosis and moderate sensitivity for occlusion. </a:t>
            </a:r>
            <a:endParaRPr lang="en-US" dirty="0" smtClean="0"/>
          </a:p>
          <a:p>
            <a:pPr marL="36576" indent="0">
              <a:buClr>
                <a:srgbClr val="FF0000"/>
              </a:buClr>
              <a:buNone/>
            </a:pPr>
            <a:endParaRPr lang="en-US" dirty="0"/>
          </a:p>
          <a:p>
            <a:pPr>
              <a:buClr>
                <a:srgbClr val="FF0000"/>
              </a:buClr>
            </a:pPr>
            <a:r>
              <a:rPr lang="en-US" dirty="0" smtClean="0"/>
              <a:t>For </a:t>
            </a:r>
            <a:r>
              <a:rPr lang="en-US" dirty="0"/>
              <a:t>most </a:t>
            </a:r>
            <a:r>
              <a:rPr lang="en-US" dirty="0" smtClean="0"/>
              <a:t>pathology, all-planes </a:t>
            </a:r>
            <a:r>
              <a:rPr lang="en-US" dirty="0"/>
              <a:t>evaluation of MDCTA gives highest sensitivity and accuracy rates when compared to other planes. </a:t>
            </a:r>
            <a:endParaRPr lang="en-US" dirty="0" smtClean="0"/>
          </a:p>
          <a:p>
            <a:pPr marL="36576" indent="0">
              <a:buClr>
                <a:srgbClr val="FF0000"/>
              </a:buClr>
              <a:buNone/>
            </a:pPr>
            <a:endParaRPr lang="en-US" dirty="0" smtClean="0"/>
          </a:p>
          <a:p>
            <a:pPr>
              <a:buClr>
                <a:srgbClr val="FF0000"/>
              </a:buClr>
            </a:pPr>
            <a:r>
              <a:rPr lang="en-US" dirty="0" smtClean="0"/>
              <a:t>For </a:t>
            </a:r>
            <a:r>
              <a:rPr lang="en-US" dirty="0"/>
              <a:t>venous stenosis and </a:t>
            </a:r>
            <a:r>
              <a:rPr lang="en-US" dirty="0" smtClean="0"/>
              <a:t>occlusion, MDCTA </a:t>
            </a:r>
            <a:r>
              <a:rPr lang="en-US" dirty="0"/>
              <a:t>should be considered when ultrasonography and </a:t>
            </a:r>
            <a:r>
              <a:rPr lang="en-US" dirty="0" err="1"/>
              <a:t>fistulography</a:t>
            </a:r>
            <a:r>
              <a:rPr lang="en-US" dirty="0"/>
              <a:t> are inconclusive. </a:t>
            </a:r>
            <a:endParaRPr lang="en-US" dirty="0" smtClean="0"/>
          </a:p>
          <a:p>
            <a:pPr marL="36576" indent="0">
              <a:buClr>
                <a:srgbClr val="FF0000"/>
              </a:buClr>
              <a:buNone/>
            </a:pPr>
            <a:endParaRPr lang="en-US" dirty="0"/>
          </a:p>
          <a:p>
            <a:pPr>
              <a:buClr>
                <a:srgbClr val="FF0000"/>
              </a:buClr>
            </a:pPr>
            <a:r>
              <a:rPr lang="en-US" dirty="0" smtClean="0"/>
              <a:t>MDCTA </a:t>
            </a:r>
            <a:r>
              <a:rPr lang="en-US" dirty="0"/>
              <a:t>is helpful in identifying aneurysms, </a:t>
            </a:r>
            <a:r>
              <a:rPr lang="en-US" dirty="0" smtClean="0"/>
              <a:t>collaterals, partial </a:t>
            </a:r>
            <a:r>
              <a:rPr lang="en-US" dirty="0"/>
              <a:t>venous </a:t>
            </a:r>
            <a:r>
              <a:rPr lang="en-US" dirty="0" err="1"/>
              <a:t>thromboses</a:t>
            </a:r>
            <a:r>
              <a:rPr lang="en-US" dirty="0"/>
              <a:t> and additional arterial, anastomosis site pathologies.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28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24744"/>
            <a:ext cx="8363272" cy="475252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2400" dirty="0"/>
              <a:t>Physical </a:t>
            </a:r>
            <a:r>
              <a:rPr lang="fr-FR" sz="2400" dirty="0" err="1" smtClean="0"/>
              <a:t>examination</a:t>
            </a:r>
            <a:r>
              <a:rPr lang="fr-FR" sz="2400" dirty="0" smtClean="0"/>
              <a:t>, </a:t>
            </a:r>
            <a:r>
              <a:rPr lang="fr-FR" sz="2400" dirty="0" err="1" smtClean="0"/>
              <a:t>sonography</a:t>
            </a:r>
            <a:r>
              <a:rPr lang="fr-FR" sz="2400" dirty="0" smtClean="0"/>
              <a:t>, </a:t>
            </a:r>
            <a:r>
              <a:rPr lang="fr-FR" sz="2400" dirty="0"/>
              <a:t>and </a:t>
            </a:r>
            <a:r>
              <a:rPr lang="fr-FR" sz="2400" dirty="0" err="1"/>
              <a:t>measurement</a:t>
            </a:r>
            <a:r>
              <a:rPr lang="fr-FR" sz="2400" dirty="0"/>
              <a:t> </a:t>
            </a:r>
            <a:r>
              <a:rPr lang="en-US" sz="2400" dirty="0"/>
              <a:t>of recirculation are relied on to screen </a:t>
            </a:r>
            <a:r>
              <a:rPr lang="fr-FR" sz="2400" dirty="0"/>
              <a:t>patients for possible AVF complications, but </a:t>
            </a:r>
            <a:r>
              <a:rPr lang="en-US" sz="2400" dirty="0"/>
              <a:t>these measures may not provide sufficient anatomic details for treatment </a:t>
            </a:r>
            <a:r>
              <a:rPr lang="en-US" sz="2400" dirty="0" smtClean="0"/>
              <a:t>planning.</a:t>
            </a:r>
          </a:p>
          <a:p>
            <a:pPr>
              <a:buClr>
                <a:srgbClr val="FF0000"/>
              </a:buClr>
            </a:pPr>
            <a:endParaRPr lang="en-US" sz="2400" dirty="0"/>
          </a:p>
          <a:p>
            <a:pPr>
              <a:buClr>
                <a:srgbClr val="FF0000"/>
              </a:buClr>
            </a:pPr>
            <a:r>
              <a:rPr lang="en-US" sz="2400" dirty="0" smtClean="0"/>
              <a:t>The </a:t>
            </a:r>
            <a:r>
              <a:rPr lang="en-US" sz="2400" dirty="0"/>
              <a:t>recent introduction of MDCT scanners has </a:t>
            </a:r>
            <a:r>
              <a:rPr lang="en-US" sz="2400" dirty="0" smtClean="0"/>
              <a:t>prompted wider </a:t>
            </a:r>
            <a:r>
              <a:rPr lang="en-US" sz="2400" dirty="0"/>
              <a:t>use of </a:t>
            </a:r>
            <a:r>
              <a:rPr lang="en-US" sz="2400" dirty="0" smtClean="0"/>
              <a:t>CT </a:t>
            </a:r>
            <a:r>
              <a:rPr lang="en-US" sz="2400" dirty="0"/>
              <a:t>for assessing the vascular </a:t>
            </a:r>
            <a:r>
              <a:rPr lang="en-US" sz="2400" dirty="0" smtClean="0"/>
              <a:t>system.</a:t>
            </a:r>
          </a:p>
          <a:p>
            <a:pPr>
              <a:buClr>
                <a:srgbClr val="FF0000"/>
              </a:buClr>
            </a:pPr>
            <a:endParaRPr lang="en-US" sz="2400" dirty="0"/>
          </a:p>
          <a:p>
            <a:pPr>
              <a:buClr>
                <a:srgbClr val="FF0000"/>
              </a:buClr>
            </a:pPr>
            <a:r>
              <a:rPr lang="en-US" sz="2400" dirty="0" smtClean="0"/>
              <a:t>The </a:t>
            </a:r>
            <a:r>
              <a:rPr lang="en-US" sz="2400" dirty="0"/>
              <a:t>recent advances in MDCT have led to an increase in </a:t>
            </a:r>
            <a:r>
              <a:rPr lang="en-US" sz="2400" dirty="0" smtClean="0"/>
              <a:t>the creation </a:t>
            </a:r>
            <a:r>
              <a:rPr lang="en-US" sz="2400" dirty="0"/>
              <a:t>and interpretation of images in planes other than </a:t>
            </a:r>
            <a:r>
              <a:rPr lang="en-US" sz="2400" dirty="0" smtClean="0"/>
              <a:t>the traditional </a:t>
            </a:r>
            <a:r>
              <a:rPr lang="en-US" sz="2400" dirty="0"/>
              <a:t>axial images.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42072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Maiandra GD" pitchFamily="34" charset="0"/>
              </a:rPr>
              <a:t>purpose</a:t>
            </a:r>
            <a:endParaRPr lang="fr-FR" sz="40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accent4"/>
              </a:solidFill>
              <a:latin typeface="Maiandra GD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88840"/>
            <a:ext cx="8219256" cy="3600401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/>
              <a:t>Know </a:t>
            </a:r>
            <a:r>
              <a:rPr lang="en-US" dirty="0"/>
              <a:t>the technical realization of a CT angiography (CTA) of </a:t>
            </a:r>
            <a:r>
              <a:rPr lang="en-US" dirty="0" err="1" smtClean="0"/>
              <a:t>arterio</a:t>
            </a:r>
            <a:r>
              <a:rPr lang="en-US" dirty="0" smtClean="0"/>
              <a:t>-venous fistula.</a:t>
            </a:r>
          </a:p>
          <a:p>
            <a:pPr marL="36576" indent="0">
              <a:buClr>
                <a:srgbClr val="FF0000"/>
              </a:buClr>
              <a:buNone/>
            </a:pPr>
            <a:endParaRPr lang="en-US" dirty="0" smtClean="0"/>
          </a:p>
          <a:p>
            <a:pPr>
              <a:buClr>
                <a:srgbClr val="FF0000"/>
              </a:buClr>
            </a:pPr>
            <a:r>
              <a:rPr lang="en-US" dirty="0" smtClean="0"/>
              <a:t>Know </a:t>
            </a:r>
            <a:r>
              <a:rPr lang="en-US" dirty="0"/>
              <a:t>the </a:t>
            </a:r>
            <a:r>
              <a:rPr lang="en-US" dirty="0" smtClean="0"/>
              <a:t>different patterns </a:t>
            </a:r>
            <a:r>
              <a:rPr lang="en-US" dirty="0"/>
              <a:t>found by angiography in case of malfunction of the AVF.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3531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03232" cy="1138138"/>
          </a:xfrm>
        </p:spPr>
        <p:txBody>
          <a:bodyPr>
            <a:normAutofit/>
          </a:bodyPr>
          <a:lstStyle/>
          <a:p>
            <a:pPr algn="ctr"/>
            <a:r>
              <a:rPr lang="en-US" sz="4000" b="1" cap="all" dirty="0" err="1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Maiandra GD" pitchFamily="34" charset="0"/>
              </a:rPr>
              <a:t>Materiels</a:t>
            </a:r>
            <a:r>
              <a:rPr lang="en-US" sz="40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Maiandra GD" pitchFamily="34" charset="0"/>
              </a:rPr>
              <a:t> and </a:t>
            </a:r>
            <a:r>
              <a:rPr lang="en-US" sz="4000" b="1" cap="all" dirty="0" err="1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Maiandra GD" pitchFamily="34" charset="0"/>
              </a:rPr>
              <a:t>methodes</a:t>
            </a:r>
            <a:r>
              <a:rPr lang="en-US" sz="40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Maiandra GD" pitchFamily="34" charset="0"/>
              </a:rPr>
              <a:t> </a:t>
            </a:r>
            <a:endParaRPr lang="fr-FR" sz="40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accent4"/>
              </a:solidFill>
              <a:latin typeface="Maiandra GD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85313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dirty="0" smtClean="0"/>
              <a:t>Retrospective </a:t>
            </a:r>
            <a:r>
              <a:rPr lang="en-US" dirty="0"/>
              <a:t>study collated over a period of 1 year (August </a:t>
            </a:r>
            <a:r>
              <a:rPr lang="en-US" dirty="0" smtClean="0"/>
              <a:t>2010-October2011)</a:t>
            </a:r>
          </a:p>
          <a:p>
            <a:pPr>
              <a:buClr>
                <a:srgbClr val="FF0000"/>
              </a:buClr>
            </a:pPr>
            <a:endParaRPr lang="en-US" dirty="0"/>
          </a:p>
          <a:p>
            <a:pPr>
              <a:buClr>
                <a:srgbClr val="FF0000"/>
              </a:buClr>
            </a:pPr>
            <a:r>
              <a:rPr lang="en-US" dirty="0" smtClean="0"/>
              <a:t>12 </a:t>
            </a:r>
            <a:r>
              <a:rPr lang="en-US" dirty="0"/>
              <a:t>cases of patients </a:t>
            </a:r>
            <a:r>
              <a:rPr lang="en-US" dirty="0" smtClean="0"/>
              <a:t>with end-stage renal failure ESRD </a:t>
            </a:r>
            <a:r>
              <a:rPr lang="en-US" dirty="0"/>
              <a:t>on </a:t>
            </a:r>
            <a:r>
              <a:rPr lang="en-US" dirty="0" smtClean="0"/>
              <a:t>hemodialysis.</a:t>
            </a:r>
          </a:p>
          <a:p>
            <a:pPr>
              <a:buClr>
                <a:srgbClr val="FF0000"/>
              </a:buClr>
            </a:pPr>
            <a:endParaRPr lang="en-US" dirty="0"/>
          </a:p>
          <a:p>
            <a:pPr>
              <a:buClr>
                <a:srgbClr val="FF0000"/>
              </a:buClr>
            </a:pPr>
            <a:r>
              <a:rPr lang="en-US" dirty="0"/>
              <a:t> All patients were explored by a </a:t>
            </a:r>
            <a:r>
              <a:rPr lang="en-US" dirty="0" err="1" smtClean="0"/>
              <a:t>fistulo</a:t>
            </a:r>
            <a:r>
              <a:rPr lang="en-US" dirty="0" smtClean="0"/>
              <a:t>-CT </a:t>
            </a:r>
            <a:r>
              <a:rPr lang="en-US" dirty="0"/>
              <a:t>for clinical and Doppler fault with the FAV.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8247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6212" y="745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MDCT angiography-METHODE</a:t>
            </a:r>
            <a:endParaRPr lang="fr-FR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299365" y="1005758"/>
            <a:ext cx="8568952" cy="5735610"/>
            <a:chOff x="611560" y="1433480"/>
            <a:chExt cx="8136904" cy="5112568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611560" y="1433480"/>
              <a:ext cx="8136904" cy="511256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space réservé du contenu 2"/>
            <p:cNvSpPr txBox="1">
              <a:spLocks/>
            </p:cNvSpPr>
            <p:nvPr/>
          </p:nvSpPr>
          <p:spPr>
            <a:xfrm>
              <a:off x="839180" y="1726782"/>
              <a:ext cx="7909284" cy="4438521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marL="420624" indent="-384048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"/>
                <a:defRPr kumimoji="0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2376" indent="-27432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56032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/>
                <a:buChar char="○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37744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90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90472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100000"/>
                <a:buFont typeface="Arial"/>
                <a:buChar char="-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0784" indent="-182880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/>
                <a:buChar char="-"/>
                <a:defRPr kumimoji="0"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100000"/>
                <a:buFont typeface="Arial"/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9696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/>
                <a:buChar char="▪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172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/>
                <a:buChar char="•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itchFamily="2" charset="2"/>
                <a:buChar char="§"/>
              </a:pPr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MDCTA was </a:t>
              </a: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performed using a </a:t>
              </a:r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16-slice CT Scanner (GE).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The patient was placed in a supine </a:t>
              </a: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position with upper extremities lying next to the </a:t>
              </a:r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body adducted </a:t>
              </a: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on the CT </a:t>
              </a:r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table. </a:t>
              </a:r>
              <a:endPara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>
                <a:buFont typeface="Wingdings" pitchFamily="2" charset="2"/>
                <a:buChar char="§"/>
              </a:pPr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The scan is performed after administration into a vein of the limb </a:t>
              </a:r>
              <a:r>
                <a:rPr lang="en-US" sz="20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contralateral</a:t>
              </a:r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to the side of the FAV of 100 </a:t>
              </a:r>
              <a:r>
                <a:rPr lang="en-US" sz="20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mL</a:t>
              </a:r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of nonionic contrast material at 3-4 ml / s.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The </a:t>
              </a:r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vessels in </a:t>
              </a: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the upper extremity were scanned along the </a:t>
              </a:r>
              <a:r>
                <a:rPr lang="en-US" sz="20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craniocaudal</a:t>
              </a: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axis </a:t>
              </a: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starting from neck to the end of upper extremity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Axial sections were obtained over the entire surface of the AVF and are extended to the </a:t>
              </a:r>
              <a:r>
                <a:rPr lang="en-US" sz="20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anastomosis</a:t>
              </a:r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of the </a:t>
              </a:r>
              <a:r>
                <a:rPr lang="en-US" sz="20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subclavian</a:t>
              </a:r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vein sub-</a:t>
              </a:r>
              <a:r>
                <a:rPr lang="en-US" sz="20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ipsilateral</a:t>
              </a:r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.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The vesting period is controlled visually (Smart Prep).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Maximum Intensity Projection (MIP) and 3D-angiography techniques are used in post-processing</a:t>
              </a:r>
            </a:p>
            <a:p>
              <a:pPr marL="36576" indent="0">
                <a:buNone/>
              </a:pPr>
              <a:endPara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051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Maiandra GD" pitchFamily="34" charset="0"/>
              </a:rPr>
              <a:t>Results </a:t>
            </a:r>
            <a:endParaRPr lang="fr-FR" sz="40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accent4"/>
              </a:solidFill>
              <a:latin typeface="Maiandra GD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5112568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</a:pPr>
            <a:r>
              <a:rPr lang="en-US" sz="2400" dirty="0" smtClean="0"/>
              <a:t>8 </a:t>
            </a:r>
            <a:r>
              <a:rPr lang="en-US" sz="2400" dirty="0"/>
              <a:t>females and 4 males 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Average </a:t>
            </a:r>
            <a:r>
              <a:rPr lang="en-US" sz="2400" dirty="0"/>
              <a:t>age 46.5 years (23-74 years) 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Lesions found: </a:t>
            </a:r>
          </a:p>
          <a:p>
            <a:pPr lvl="1">
              <a:buClr>
                <a:srgbClr val="FF0000"/>
              </a:buClr>
            </a:pPr>
            <a:r>
              <a:rPr lang="en-US" sz="2000" dirty="0" smtClean="0"/>
              <a:t>2 </a:t>
            </a:r>
            <a:r>
              <a:rPr lang="en-US" sz="2000" dirty="0"/>
              <a:t>cases of venous </a:t>
            </a:r>
            <a:r>
              <a:rPr lang="en-US" sz="2000" dirty="0" smtClean="0"/>
              <a:t>stenosis </a:t>
            </a:r>
            <a:r>
              <a:rPr lang="en-US" sz="2000" dirty="0"/>
              <a:t>just before the </a:t>
            </a:r>
            <a:r>
              <a:rPr lang="en-US" sz="2000" dirty="0" smtClean="0"/>
              <a:t>drainage </a:t>
            </a:r>
            <a:r>
              <a:rPr lang="en-US" sz="2000" dirty="0"/>
              <a:t>in </a:t>
            </a:r>
            <a:r>
              <a:rPr lang="en-US" sz="2000" dirty="0" err="1" smtClean="0"/>
              <a:t>subclavian</a:t>
            </a:r>
            <a:r>
              <a:rPr lang="en-US" sz="2000" dirty="0" smtClean="0"/>
              <a:t> vein.</a:t>
            </a:r>
          </a:p>
          <a:p>
            <a:pPr lvl="1">
              <a:buClr>
                <a:srgbClr val="FF0000"/>
              </a:buClr>
            </a:pPr>
            <a:r>
              <a:rPr lang="en-US" sz="2000" dirty="0" smtClean="0"/>
              <a:t>7 </a:t>
            </a:r>
            <a:r>
              <a:rPr lang="en-US" sz="2000" dirty="0"/>
              <a:t>cases of </a:t>
            </a:r>
            <a:r>
              <a:rPr lang="en-US" sz="2000" dirty="0" smtClean="0"/>
              <a:t>post-</a:t>
            </a:r>
            <a:r>
              <a:rPr lang="en-US" sz="2000" dirty="0" err="1" smtClean="0"/>
              <a:t>anastomotic</a:t>
            </a:r>
            <a:r>
              <a:rPr lang="en-US" sz="2000" dirty="0" smtClean="0"/>
              <a:t> stenosis. </a:t>
            </a:r>
            <a:endParaRPr lang="en-US" sz="2000" dirty="0"/>
          </a:p>
          <a:p>
            <a:pPr lvl="1">
              <a:buClr>
                <a:srgbClr val="FF0000"/>
              </a:buClr>
            </a:pPr>
            <a:r>
              <a:rPr lang="en-US" sz="2000" dirty="0" smtClean="0"/>
              <a:t>3 </a:t>
            </a:r>
            <a:r>
              <a:rPr lang="en-US" sz="2000" dirty="0"/>
              <a:t>cases of aneurysmal dilatation of the cephalic vein. </a:t>
            </a:r>
            <a:endParaRPr lang="en-US" sz="2000" dirty="0" smtClean="0"/>
          </a:p>
          <a:p>
            <a:pPr lvl="1">
              <a:buClr>
                <a:srgbClr val="FF0000"/>
              </a:buClr>
            </a:pPr>
            <a:r>
              <a:rPr lang="en-US" sz="2000" dirty="0" smtClean="0"/>
              <a:t>1 </a:t>
            </a:r>
            <a:r>
              <a:rPr lang="en-US" sz="2000" dirty="0"/>
              <a:t>case of stenosis of the brachial artery was associated venous stenosis</a:t>
            </a:r>
            <a:r>
              <a:rPr lang="en-US" sz="2000" dirty="0" smtClean="0"/>
              <a:t>. </a:t>
            </a:r>
          </a:p>
          <a:p>
            <a:pPr lvl="1">
              <a:buClr>
                <a:srgbClr val="FF0000"/>
              </a:buClr>
            </a:pPr>
            <a:r>
              <a:rPr lang="en-US" sz="2000" dirty="0" smtClean="0"/>
              <a:t>1 case of extended vein thrombosis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Treatment: </a:t>
            </a:r>
          </a:p>
          <a:p>
            <a:pPr lvl="1">
              <a:buClr>
                <a:srgbClr val="FF0000"/>
              </a:buClr>
            </a:pPr>
            <a:r>
              <a:rPr lang="en-US" sz="2000" dirty="0" smtClean="0"/>
              <a:t>2 patients had AVF plastic surgery</a:t>
            </a:r>
          </a:p>
          <a:p>
            <a:pPr lvl="1">
              <a:buClr>
                <a:srgbClr val="FF0000"/>
              </a:buClr>
            </a:pPr>
            <a:r>
              <a:rPr lang="en-US" sz="2000" dirty="0" smtClean="0"/>
              <a:t>8 of them had no surgery</a:t>
            </a:r>
          </a:p>
          <a:p>
            <a:pPr lvl="1">
              <a:buClr>
                <a:srgbClr val="FF0000"/>
              </a:buClr>
            </a:pPr>
            <a:r>
              <a:rPr lang="en-US" sz="2000" dirty="0" smtClean="0"/>
              <a:t>2 patients had a new AVF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62175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467600" cy="79208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Maiandra GD" pitchFamily="34" charset="0"/>
              </a:rPr>
              <a:t>Case 1</a:t>
            </a:r>
            <a:endParaRPr lang="fr-FR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08720"/>
            <a:ext cx="6478380" cy="5760640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pPr>
              <a:buClr>
                <a:srgbClr val="0070C0"/>
              </a:buClr>
            </a:pPr>
            <a:r>
              <a:rPr lang="en-US" sz="2400" dirty="0" smtClean="0"/>
              <a:t>35 </a:t>
            </a:r>
            <a:r>
              <a:rPr lang="en-US" sz="2400" dirty="0"/>
              <a:t>year old woman, </a:t>
            </a:r>
            <a:r>
              <a:rPr lang="en-US" sz="2400" dirty="0" smtClean="0"/>
              <a:t>ESRF secondary to </a:t>
            </a:r>
            <a:r>
              <a:rPr lang="en-US" sz="2400" dirty="0" err="1" smtClean="0"/>
              <a:t>membranoproliferative</a:t>
            </a:r>
            <a:r>
              <a:rPr lang="en-US" sz="2400" dirty="0" smtClean="0"/>
              <a:t> </a:t>
            </a:r>
            <a:r>
              <a:rPr lang="en-US" sz="2400" dirty="0"/>
              <a:t>nephritis</a:t>
            </a:r>
            <a:r>
              <a:rPr lang="en-US" sz="2400" dirty="0" smtClean="0"/>
              <a:t>.</a:t>
            </a:r>
          </a:p>
          <a:p>
            <a:pPr>
              <a:buClr>
                <a:srgbClr val="0070C0"/>
              </a:buClr>
            </a:pPr>
            <a:r>
              <a:rPr lang="en-US" sz="2400" dirty="0" smtClean="0"/>
              <a:t>Right </a:t>
            </a:r>
            <a:r>
              <a:rPr lang="en-US" sz="2400" dirty="0" err="1" smtClean="0"/>
              <a:t>humero</a:t>
            </a:r>
            <a:r>
              <a:rPr lang="en-US" sz="2400" dirty="0" smtClean="0"/>
              <a:t>-cephalic AVF.</a:t>
            </a:r>
          </a:p>
          <a:p>
            <a:pPr>
              <a:buClr>
                <a:srgbClr val="0070C0"/>
              </a:buClr>
            </a:pPr>
            <a:r>
              <a:rPr lang="en-US" sz="2400" dirty="0" smtClean="0"/>
              <a:t>significant </a:t>
            </a:r>
            <a:r>
              <a:rPr lang="en-US" sz="2400" dirty="0"/>
              <a:t>pain at the puncture of the </a:t>
            </a:r>
            <a:r>
              <a:rPr lang="en-US" sz="2400" dirty="0" smtClean="0"/>
              <a:t>FAV</a:t>
            </a:r>
          </a:p>
          <a:p>
            <a:pPr>
              <a:buClr>
                <a:srgbClr val="0070C0"/>
              </a:buClr>
            </a:pPr>
            <a:r>
              <a:rPr lang="en-US" sz="2400" b="1" dirty="0" smtClean="0">
                <a:solidFill>
                  <a:schemeClr val="accent1"/>
                </a:solidFill>
              </a:rPr>
              <a:t>DOPPLER:</a:t>
            </a:r>
          </a:p>
          <a:p>
            <a:pPr lvl="1">
              <a:buClr>
                <a:srgbClr val="0070C0"/>
              </a:buClr>
            </a:pPr>
            <a:r>
              <a:rPr lang="en-US" sz="2000" dirty="0" smtClean="0"/>
              <a:t>permeable FAV</a:t>
            </a:r>
          </a:p>
          <a:p>
            <a:pPr lvl="1">
              <a:buClr>
                <a:srgbClr val="0070C0"/>
              </a:buClr>
            </a:pPr>
            <a:r>
              <a:rPr lang="en-US" sz="2000" dirty="0" smtClean="0"/>
              <a:t>5mm </a:t>
            </a:r>
            <a:r>
              <a:rPr lang="en-US" sz="2000" dirty="0"/>
              <a:t>diameter </a:t>
            </a:r>
            <a:endParaRPr lang="en-US" sz="2000" dirty="0" smtClean="0"/>
          </a:p>
          <a:p>
            <a:pPr lvl="1">
              <a:buClr>
                <a:srgbClr val="0070C0"/>
              </a:buClr>
            </a:pPr>
            <a:r>
              <a:rPr lang="en-US" sz="2000" dirty="0" smtClean="0"/>
              <a:t>flow was </a:t>
            </a:r>
            <a:r>
              <a:rPr lang="en-US" sz="2000" dirty="0"/>
              <a:t>estimated at 1l/</a:t>
            </a:r>
            <a:r>
              <a:rPr lang="en-US" sz="2000" dirty="0" err="1"/>
              <a:t>mn</a:t>
            </a:r>
            <a:r>
              <a:rPr lang="en-US" sz="2000" dirty="0"/>
              <a:t> </a:t>
            </a:r>
            <a:endParaRPr lang="en-US" sz="2000" dirty="0" smtClean="0"/>
          </a:p>
          <a:p>
            <a:pPr lvl="1">
              <a:buClr>
                <a:srgbClr val="0070C0"/>
              </a:buClr>
            </a:pPr>
            <a:r>
              <a:rPr lang="en-US" sz="2000" dirty="0" smtClean="0"/>
              <a:t>absence </a:t>
            </a:r>
            <a:r>
              <a:rPr lang="en-US" sz="2000" dirty="0"/>
              <a:t>of arterial stenosis on the </a:t>
            </a:r>
            <a:r>
              <a:rPr lang="en-US" sz="2000" dirty="0" smtClean="0"/>
              <a:t>side.</a:t>
            </a:r>
          </a:p>
          <a:p>
            <a:pPr lvl="1">
              <a:buClr>
                <a:srgbClr val="0070C0"/>
              </a:buClr>
            </a:pPr>
            <a:r>
              <a:rPr lang="en-US" sz="2000" dirty="0" err="1" smtClean="0"/>
              <a:t>Anevrysmal</a:t>
            </a:r>
            <a:r>
              <a:rPr lang="en-US" sz="2000" dirty="0" smtClean="0"/>
              <a:t> </a:t>
            </a:r>
            <a:r>
              <a:rPr lang="en-US" sz="2000" dirty="0"/>
              <a:t>venous dilatation in front of the AVF with stenosis extended over 2cm</a:t>
            </a:r>
            <a:endParaRPr lang="fr-FR" sz="2000" dirty="0"/>
          </a:p>
        </p:txBody>
      </p:sp>
      <p:pic>
        <p:nvPicPr>
          <p:cNvPr id="2050" name="Picture 2" descr="C:\Users\qbdel\Desktop\STR\fistulo-scanner\ABDELWAHEB_FATMA 3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74" t="20278" r="28207" b="19855"/>
          <a:stretch/>
        </p:blipFill>
        <p:spPr bwMode="auto">
          <a:xfrm>
            <a:off x="6516216" y="188640"/>
            <a:ext cx="2483892" cy="443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116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5214974"/>
            <a:ext cx="8715436" cy="1500174"/>
          </a:xfr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1700" b="1" dirty="0" smtClean="0">
                <a:solidFill>
                  <a:srgbClr val="FFC000"/>
                </a:solidFill>
              </a:rPr>
              <a:t>CTA  OF THE RIGHT UPPER LIMB:</a:t>
            </a:r>
          </a:p>
          <a:p>
            <a:pPr marL="36576" indent="0">
              <a:buNone/>
            </a:pPr>
            <a:r>
              <a:rPr lang="en-US" sz="1700" dirty="0" smtClean="0"/>
              <a:t>Cephalic </a:t>
            </a:r>
            <a:r>
              <a:rPr lang="en-US" sz="1700" dirty="0"/>
              <a:t>vein dilated along its route, aneurysmal in its proximal portion. </a:t>
            </a:r>
            <a:endParaRPr lang="en-US" sz="1700" dirty="0" smtClean="0"/>
          </a:p>
          <a:p>
            <a:pPr marL="36576" indent="0">
              <a:buNone/>
            </a:pPr>
            <a:r>
              <a:rPr lang="en-US" sz="1700" dirty="0" smtClean="0"/>
              <a:t>Short </a:t>
            </a:r>
            <a:r>
              <a:rPr lang="en-US" sz="1700" dirty="0"/>
              <a:t>stenosis just before its opening in </a:t>
            </a:r>
            <a:r>
              <a:rPr lang="en-US" sz="1700" dirty="0" smtClean="0"/>
              <a:t>the </a:t>
            </a:r>
            <a:r>
              <a:rPr lang="en-US" sz="1700" dirty="0" err="1" smtClean="0"/>
              <a:t>subclavian</a:t>
            </a:r>
            <a:r>
              <a:rPr lang="en-US" sz="1700" dirty="0" smtClean="0"/>
              <a:t> vein. </a:t>
            </a:r>
          </a:p>
          <a:p>
            <a:pPr marL="36576" indent="0">
              <a:buNone/>
            </a:pPr>
            <a:r>
              <a:rPr lang="en-US" sz="1700" dirty="0" err="1" smtClean="0"/>
              <a:t>Opacification</a:t>
            </a:r>
            <a:r>
              <a:rPr lang="en-US" sz="1700" dirty="0" smtClean="0"/>
              <a:t> </a:t>
            </a:r>
            <a:r>
              <a:rPr lang="en-US" sz="1700" dirty="0"/>
              <a:t>of </a:t>
            </a:r>
            <a:r>
              <a:rPr lang="en-US" sz="1700" dirty="0" smtClean="0"/>
              <a:t>multiple collateral </a:t>
            </a:r>
            <a:r>
              <a:rPr lang="en-US" sz="1700" dirty="0" err="1" smtClean="0"/>
              <a:t>peri</a:t>
            </a:r>
            <a:r>
              <a:rPr lang="en-US" sz="1700" dirty="0" smtClean="0"/>
              <a:t> </a:t>
            </a:r>
            <a:r>
              <a:rPr lang="en-US" sz="1700" dirty="0" err="1" smtClean="0"/>
              <a:t>anastomotic</a:t>
            </a:r>
            <a:r>
              <a:rPr lang="en-US" sz="1700" dirty="0" smtClean="0"/>
              <a:t> veins attesting to </a:t>
            </a:r>
            <a:r>
              <a:rPr lang="en-US" sz="1700" dirty="0"/>
              <a:t>the severity of the stenosis</a:t>
            </a:r>
            <a:r>
              <a:rPr lang="en-US" sz="1700" dirty="0" smtClean="0"/>
              <a:t>. As the site of stenosis was very proximal, there was no possible surgery.</a:t>
            </a:r>
            <a:endParaRPr lang="fr-FR" sz="1700" dirty="0"/>
          </a:p>
        </p:txBody>
      </p:sp>
      <p:grpSp>
        <p:nvGrpSpPr>
          <p:cNvPr id="6" name="Groupe 5"/>
          <p:cNvGrpSpPr/>
          <p:nvPr/>
        </p:nvGrpSpPr>
        <p:grpSpPr>
          <a:xfrm>
            <a:off x="726209" y="124242"/>
            <a:ext cx="3274287" cy="5019270"/>
            <a:chOff x="726209" y="124242"/>
            <a:chExt cx="3484342" cy="5208110"/>
          </a:xfrm>
        </p:grpSpPr>
        <p:pic>
          <p:nvPicPr>
            <p:cNvPr id="1027" name="Picture 3" descr="C:\Users\qbdel\Desktop\STR\fistulo-scanner\ABDELWAHEB_FATMA 1.bmp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383" t="23498" r="11622" b="13943"/>
            <a:stretch/>
          </p:blipFill>
          <p:spPr bwMode="auto">
            <a:xfrm>
              <a:off x="726209" y="124242"/>
              <a:ext cx="3484342" cy="5208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2411760" y="4581129"/>
              <a:ext cx="1742172" cy="542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</a:rPr>
                <a:t>MIP Reconstruction</a:t>
              </a:r>
              <a:endParaRPr lang="fr-FR" sz="1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5148065" y="105199"/>
            <a:ext cx="3138712" cy="4966875"/>
            <a:chOff x="5148064" y="114720"/>
            <a:chExt cx="3616783" cy="5227153"/>
          </a:xfrm>
        </p:grpSpPr>
        <p:pic>
          <p:nvPicPr>
            <p:cNvPr id="1026" name="Picture 2" descr="C:\Users\qbdel\Desktop\STR\fistulo-scanner\ABDELWAHEB_FATMA 5.bmp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9460"/>
            <a:stretch/>
          </p:blipFill>
          <p:spPr bwMode="auto">
            <a:xfrm>
              <a:off x="5148064" y="114720"/>
              <a:ext cx="3586898" cy="5227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7022676" y="4581127"/>
              <a:ext cx="1742171" cy="550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</a:rPr>
                <a:t>VR Reconstruction</a:t>
              </a:r>
              <a:endParaRPr lang="fr-FR" sz="14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8578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970</TotalTime>
  <Words>1923</Words>
  <Application>Microsoft Office PowerPoint</Application>
  <PresentationFormat>Affichage à l'écran (4:3)</PresentationFormat>
  <Paragraphs>216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Technique</vt:lpstr>
      <vt:lpstr>ARTERIOVENOUS FISTULAS EXPLORATION IN HEMODIALYSIS PATIENTS WITH MDCT :  AN ICONOGRAPHIC REVIEW  </vt:lpstr>
      <vt:lpstr>INTRODUCTION</vt:lpstr>
      <vt:lpstr>Diapositive 3</vt:lpstr>
      <vt:lpstr>purpose</vt:lpstr>
      <vt:lpstr>Materiels and methodes </vt:lpstr>
      <vt:lpstr>MDCT angiography-METHODE</vt:lpstr>
      <vt:lpstr>Results </vt:lpstr>
      <vt:lpstr>Case 1</vt:lpstr>
      <vt:lpstr>Diapositive 9</vt:lpstr>
      <vt:lpstr>Diapositive 10</vt:lpstr>
      <vt:lpstr>Case 3</vt:lpstr>
      <vt:lpstr>Case 4</vt:lpstr>
      <vt:lpstr>Diapositive 13</vt:lpstr>
      <vt:lpstr>Discussion FAV :generalities</vt:lpstr>
      <vt:lpstr>FAV :possible assemblies in order of preference</vt:lpstr>
      <vt:lpstr>Discussion  FAV: COMPLiCATIONS</vt:lpstr>
      <vt:lpstr>Diapositive 17</vt:lpstr>
      <vt:lpstr>Discussion complications : ASSESSMENT</vt:lpstr>
      <vt:lpstr>Discussion complications : ASSESSMENT</vt:lpstr>
      <vt:lpstr>Diapositive 20</vt:lpstr>
      <vt:lpstr>Diapositive 21</vt:lpstr>
      <vt:lpstr>Diapositive 22</vt:lpstr>
      <vt:lpstr>Discussion MDCT ANGIOGRAPHY</vt:lpstr>
      <vt:lpstr>Diapositive 24</vt:lpstr>
      <vt:lpstr>Diapositive 25</vt:lpstr>
      <vt:lpstr>conclusion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EXPLORATION OF ARTERIOVENOUS FISTULAS IN HEMODIALYSIS PATIENTS WITH MDCT SCANNER:  A REVIEW ICONOGRAPHIC</dc:title>
  <dc:creator>MANOU</dc:creator>
  <cp:lastModifiedBy>Fujitsu</cp:lastModifiedBy>
  <cp:revision>83</cp:revision>
  <dcterms:created xsi:type="dcterms:W3CDTF">2012-04-12T18:17:11Z</dcterms:created>
  <dcterms:modified xsi:type="dcterms:W3CDTF">2012-04-20T04:16:12Z</dcterms:modified>
</cp:coreProperties>
</file>