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9" r:id="rId3"/>
    <p:sldId id="258" r:id="rId4"/>
    <p:sldId id="260" r:id="rId5"/>
    <p:sldId id="278" r:id="rId6"/>
    <p:sldId id="261" r:id="rId7"/>
    <p:sldId id="262" r:id="rId8"/>
    <p:sldId id="291" r:id="rId9"/>
    <p:sldId id="263" r:id="rId10"/>
    <p:sldId id="280" r:id="rId11"/>
    <p:sldId id="281" r:id="rId12"/>
    <p:sldId id="265" r:id="rId13"/>
    <p:sldId id="266" r:id="rId14"/>
    <p:sldId id="282" r:id="rId15"/>
    <p:sldId id="267" r:id="rId16"/>
    <p:sldId id="268" r:id="rId17"/>
    <p:sldId id="283" r:id="rId18"/>
    <p:sldId id="271" r:id="rId19"/>
    <p:sldId id="292" r:id="rId20"/>
    <p:sldId id="276" r:id="rId21"/>
    <p:sldId id="289" r:id="rId22"/>
    <p:sldId id="284" r:id="rId23"/>
    <p:sldId id="286" r:id="rId24"/>
    <p:sldId id="287" r:id="rId25"/>
    <p:sldId id="299" r:id="rId26"/>
    <p:sldId id="269" r:id="rId27"/>
    <p:sldId id="293" r:id="rId28"/>
    <p:sldId id="277" r:id="rId29"/>
    <p:sldId id="298" r:id="rId30"/>
    <p:sldId id="294" r:id="rId31"/>
    <p:sldId id="295" r:id="rId32"/>
    <p:sldId id="300" r:id="rId33"/>
    <p:sldId id="301" r:id="rId34"/>
    <p:sldId id="272" r:id="rId35"/>
    <p:sldId id="296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B45D-CC08-472F-9981-681A043B0B3C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D2DB-600D-4C0A-ACAA-E82035AB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D2DB-600D-4C0A-ACAA-E82035AB660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D2DB-600D-4C0A-ACAA-E82035AB660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D2DB-600D-4C0A-ACAA-E82035AB660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A0468D-13FD-4656-91E7-1ECD4FB5CA9A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BA2866-74D0-4885-A0AA-3FEC43E7C7D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5784" y="2214554"/>
            <a:ext cx="9786974" cy="178595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IRM</a:t>
            </a:r>
            <a:r>
              <a:rPr lang="fr-FR" sz="4400" dirty="0" smtClean="0"/>
              <a:t> DU GENOU : SIGNES À NE PAS MANQUER</a:t>
            </a:r>
            <a:endParaRPr lang="fr-FR" sz="4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0" y="4572008"/>
            <a:ext cx="9144000" cy="2071702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M.Frikha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*, A.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Daghfou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*s,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H.Tayari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*i,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M.Maarouf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M.Mbarek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L.Rezgui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Marhoul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Services d’imagerie médicale  et d’orthopédie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Centre de traumatologie et des grands brulés-Tunis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282" y="1000108"/>
            <a:ext cx="8929718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MRI OF THE KNEE: FILE  NOT TO </a:t>
            </a:r>
          </a:p>
          <a:p>
            <a:r>
              <a:rPr lang="fr-FR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BE MISSED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43900" y="635795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MK8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71462"/>
            <a:ext cx="7715304" cy="571504"/>
          </a:xfrm>
        </p:spPr>
        <p:txBody>
          <a:bodyPr/>
          <a:lstStyle/>
          <a:p>
            <a:pPr algn="ctr"/>
            <a:r>
              <a:rPr lang="fr-FR" sz="3200" dirty="0" smtClean="0"/>
              <a:t>CAS N°3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8" y="428604"/>
            <a:ext cx="8572528" cy="150019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H</a:t>
            </a:r>
            <a:r>
              <a:rPr lang="fr-FR" sz="2400" dirty="0" smtClean="0"/>
              <a:t>, 31 ans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Entorse du genou gauche datant de 1 mois.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Douleur du compartiment interne.</a:t>
            </a:r>
          </a:p>
          <a:p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19" name="Groupe 18"/>
          <p:cNvGrpSpPr/>
          <p:nvPr/>
        </p:nvGrpSpPr>
        <p:grpSpPr>
          <a:xfrm>
            <a:off x="6500826" y="1785926"/>
            <a:ext cx="2357454" cy="2764645"/>
            <a:chOff x="6500826" y="1785926"/>
            <a:chExt cx="2357454" cy="2764645"/>
          </a:xfrm>
        </p:grpSpPr>
        <p:pic>
          <p:nvPicPr>
            <p:cNvPr id="10" name="Picture 4" descr="E:\export\sdc\llI_2\ln002.jpg"/>
            <p:cNvPicPr>
              <a:picLocks noChangeAspect="1" noChangeArrowheads="1"/>
            </p:cNvPicPr>
            <p:nvPr/>
          </p:nvPicPr>
          <p:blipFill>
            <a:blip r:embed="rId2"/>
            <a:srcRect l="19282" t="19108" r="27742" b="3974"/>
            <a:stretch>
              <a:fillRect/>
            </a:stretch>
          </p:blipFill>
          <p:spPr bwMode="auto">
            <a:xfrm>
              <a:off x="6500826" y="1785926"/>
              <a:ext cx="2357454" cy="2764645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6500826" y="2071678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Coronale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42909" y="4500570"/>
            <a:ext cx="2357455" cy="2357430"/>
            <a:chOff x="642909" y="4500570"/>
            <a:chExt cx="2357455" cy="2357430"/>
          </a:xfrm>
        </p:grpSpPr>
        <p:pic>
          <p:nvPicPr>
            <p:cNvPr id="9" name="Picture 3" descr="E:\export\sdc\llI_2\ln001.jpg"/>
            <p:cNvPicPr>
              <a:picLocks noChangeAspect="1" noChangeArrowheads="1"/>
            </p:cNvPicPr>
            <p:nvPr/>
          </p:nvPicPr>
          <p:blipFill>
            <a:blip r:embed="rId3"/>
            <a:srcRect l="19611" t="32854" r="26155"/>
            <a:stretch>
              <a:fillRect/>
            </a:stretch>
          </p:blipFill>
          <p:spPr bwMode="auto">
            <a:xfrm>
              <a:off x="642909" y="4500570"/>
              <a:ext cx="2357455" cy="2357430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642910" y="450057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Coronale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14282" y="1857364"/>
            <a:ext cx="3071834" cy="2643206"/>
            <a:chOff x="214282" y="1857364"/>
            <a:chExt cx="3071834" cy="2643206"/>
          </a:xfrm>
        </p:grpSpPr>
        <p:pic>
          <p:nvPicPr>
            <p:cNvPr id="11" name="Picture 3" descr="E:\export\sdc\lli_1\ln002.jpg"/>
            <p:cNvPicPr>
              <a:picLocks noChangeAspect="1" noChangeArrowheads="1"/>
            </p:cNvPicPr>
            <p:nvPr/>
          </p:nvPicPr>
          <p:blipFill>
            <a:blip r:embed="rId4"/>
            <a:srcRect l="24874" t="10254" r="31765" b="43552"/>
            <a:stretch>
              <a:fillRect/>
            </a:stretch>
          </p:blipFill>
          <p:spPr bwMode="auto">
            <a:xfrm>
              <a:off x="214282" y="1857364"/>
              <a:ext cx="3071834" cy="264320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214282" y="1857364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Axiale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357554" y="1857364"/>
            <a:ext cx="3071834" cy="2710442"/>
            <a:chOff x="3357554" y="1857364"/>
            <a:chExt cx="3071834" cy="2710442"/>
          </a:xfrm>
        </p:grpSpPr>
        <p:pic>
          <p:nvPicPr>
            <p:cNvPr id="12" name="Picture 2" descr="E:\export\sdc\lli_1\ln003.jpg"/>
            <p:cNvPicPr>
              <a:picLocks noChangeAspect="1" noChangeArrowheads="1"/>
            </p:cNvPicPr>
            <p:nvPr/>
          </p:nvPicPr>
          <p:blipFill>
            <a:blip r:embed="rId5"/>
            <a:srcRect l="25788" t="11161" r="27169" b="37448"/>
            <a:stretch>
              <a:fillRect/>
            </a:stretch>
          </p:blipFill>
          <p:spPr bwMode="auto">
            <a:xfrm>
              <a:off x="3357554" y="1857364"/>
              <a:ext cx="3071834" cy="2710442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3357554" y="185736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Axiale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357554" y="528638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7858180" cy="719514"/>
          </a:xfrm>
        </p:spPr>
        <p:txBody>
          <a:bodyPr/>
          <a:lstStyle/>
          <a:p>
            <a:pPr algn="ctr"/>
            <a:r>
              <a:rPr lang="fr-FR" sz="3200" dirty="0" smtClean="0"/>
              <a:t>CAS N°3</a:t>
            </a:r>
            <a:endParaRPr lang="fr-FR" sz="3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57356" y="4786322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285720" y="673342"/>
            <a:ext cx="2571768" cy="2898534"/>
            <a:chOff x="285720" y="673342"/>
            <a:chExt cx="2571768" cy="2898534"/>
          </a:xfrm>
        </p:grpSpPr>
        <p:pic>
          <p:nvPicPr>
            <p:cNvPr id="9" name="Picture 3" descr="E:\export\sdc\llI_2\ln001.jpg"/>
            <p:cNvPicPr>
              <a:picLocks noChangeAspect="1" noChangeArrowheads="1"/>
            </p:cNvPicPr>
            <p:nvPr/>
          </p:nvPicPr>
          <p:blipFill>
            <a:blip r:embed="rId2"/>
            <a:srcRect l="19344" t="21583" r="24460"/>
            <a:stretch>
              <a:fillRect/>
            </a:stretch>
          </p:blipFill>
          <p:spPr bwMode="auto">
            <a:xfrm>
              <a:off x="285720" y="673342"/>
              <a:ext cx="2571768" cy="2898534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 rot="16200000" flipH="1">
              <a:off x="392877" y="1393017"/>
              <a:ext cx="357190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715008" y="642918"/>
            <a:ext cx="3401371" cy="2928958"/>
            <a:chOff x="5715008" y="642918"/>
            <a:chExt cx="3401371" cy="2928958"/>
          </a:xfrm>
        </p:grpSpPr>
        <p:pic>
          <p:nvPicPr>
            <p:cNvPr id="11" name="Picture 3" descr="E:\export\sdc\lli_1\ln002.jpg"/>
            <p:cNvPicPr>
              <a:picLocks noChangeAspect="1" noChangeArrowheads="1"/>
            </p:cNvPicPr>
            <p:nvPr/>
          </p:nvPicPr>
          <p:blipFill>
            <a:blip r:embed="rId3"/>
            <a:srcRect l="22857" t="9194" r="36620" b="47602"/>
            <a:stretch>
              <a:fillRect/>
            </a:stretch>
          </p:blipFill>
          <p:spPr bwMode="auto">
            <a:xfrm>
              <a:off x="5715008" y="642918"/>
              <a:ext cx="3401371" cy="2928958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cxnSp>
          <p:nvCxnSpPr>
            <p:cNvPr id="19" name="Connecteur droit avec flèche 18"/>
            <p:cNvCxnSpPr/>
            <p:nvPr/>
          </p:nvCxnSpPr>
          <p:spPr>
            <a:xfrm rot="16200000" flipH="1">
              <a:off x="5965041" y="2035959"/>
              <a:ext cx="357190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285720" y="4143380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Hypersignal  du ligament collatéral interne (LLI) et des parties molles adjacentes (        )  en Rapport avec une entorse du LLI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Hypersignal du condyle fémoral externe en rapport avec de la contusion osseuse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Étoile à 5 branches 24"/>
          <p:cNvSpPr/>
          <p:nvPr/>
        </p:nvSpPr>
        <p:spPr>
          <a:xfrm>
            <a:off x="2714612" y="5643578"/>
            <a:ext cx="428628" cy="34289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3000364" y="642918"/>
            <a:ext cx="2700050" cy="2935179"/>
            <a:chOff x="3000364" y="642918"/>
            <a:chExt cx="2700050" cy="2935179"/>
          </a:xfrm>
        </p:grpSpPr>
        <p:grpSp>
          <p:nvGrpSpPr>
            <p:cNvPr id="16" name="Groupe 15"/>
            <p:cNvGrpSpPr/>
            <p:nvPr/>
          </p:nvGrpSpPr>
          <p:grpSpPr>
            <a:xfrm>
              <a:off x="3000364" y="642918"/>
              <a:ext cx="2700050" cy="2935179"/>
              <a:chOff x="3000364" y="642918"/>
              <a:chExt cx="2700050" cy="2935179"/>
            </a:xfrm>
          </p:grpSpPr>
          <p:pic>
            <p:nvPicPr>
              <p:cNvPr id="10" name="Picture 4" descr="E:\export\sdc\llI_2\ln002.jpg"/>
              <p:cNvPicPr>
                <a:picLocks noChangeAspect="1" noChangeArrowheads="1"/>
              </p:cNvPicPr>
              <p:nvPr/>
            </p:nvPicPr>
            <p:blipFill>
              <a:blip r:embed="rId4"/>
              <a:srcRect l="19282" t="33021" r="30953"/>
              <a:stretch>
                <a:fillRect/>
              </a:stretch>
            </p:blipFill>
            <p:spPr bwMode="auto">
              <a:xfrm>
                <a:off x="3000364" y="642918"/>
                <a:ext cx="2700050" cy="2935179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</p:pic>
          <p:cxnSp>
            <p:nvCxnSpPr>
              <p:cNvPr id="17" name="Connecteur droit avec flèche 16"/>
              <p:cNvCxnSpPr/>
              <p:nvPr/>
            </p:nvCxnSpPr>
            <p:spPr>
              <a:xfrm rot="16200000" flipH="1">
                <a:off x="3071802" y="1714488"/>
                <a:ext cx="357190" cy="35719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Étoile à 5 branches 25"/>
            <p:cNvSpPr/>
            <p:nvPr/>
          </p:nvSpPr>
          <p:spPr>
            <a:xfrm>
              <a:off x="4786314" y="1214422"/>
              <a:ext cx="428628" cy="34289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143372" y="607220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Entorse du LLI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80594"/>
            <a:ext cx="7786742" cy="719514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ENTORSE DES LIGAMENTS COLLATÉRAUX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1357274"/>
            <a:ext cx="8643998" cy="550072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L’atteinte  du ligament collatéral médial est la plus fréquente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Entorse en valgus, genou fléchi .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Rupture du LCA et œdème osseux fréquemment associée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 IRM, on distingue 3 stades selon la classification de Schweitzer: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*Stade I : infiltration des parties molles sous cutanées avec un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aspect continu, fin et hypo-intense du ligament collatéral médial.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*Stade II :  rupture partielle du ligament collatéral médial se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traduisant par un hyper-signal interne de ce dernier.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*Stade III : rupture complète du ligament collatéral médial 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24"/>
            <a:ext cx="7929618" cy="648076"/>
          </a:xfrm>
        </p:spPr>
        <p:txBody>
          <a:bodyPr/>
          <a:lstStyle/>
          <a:p>
            <a:pPr algn="ctr"/>
            <a:r>
              <a:rPr lang="fr-FR" sz="3200" dirty="0" smtClean="0"/>
              <a:t>CAS N°4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571480"/>
            <a:ext cx="8501122" cy="221457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F, 45 ans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Chute dans les escaliers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Genou droit tuméfié avec déficit de l’extension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857753" y="2714620"/>
            <a:ext cx="3143272" cy="3429024"/>
            <a:chOff x="4760199" y="2480304"/>
            <a:chExt cx="3806403" cy="4071966"/>
          </a:xfrm>
        </p:grpSpPr>
        <p:pic>
          <p:nvPicPr>
            <p:cNvPr id="6" name="Picture 4" descr="E:\export\sdc\TENDON_ROTULIEN_1\ln002.jpg"/>
            <p:cNvPicPr>
              <a:picLocks noChangeAspect="1" noChangeArrowheads="1"/>
            </p:cNvPicPr>
            <p:nvPr/>
          </p:nvPicPr>
          <p:blipFill>
            <a:blip r:embed="rId2"/>
            <a:srcRect l="13926" t="11705" r="22188" b="3679"/>
            <a:stretch>
              <a:fillRect/>
            </a:stretch>
          </p:blipFill>
          <p:spPr bwMode="auto">
            <a:xfrm>
              <a:off x="4760199" y="2480304"/>
              <a:ext cx="3806403" cy="4071966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5072066" y="2643182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C000"/>
                  </a:solidFill>
                </a:rPr>
                <a:t>Sagittale DP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71538" y="2714620"/>
            <a:ext cx="3571900" cy="3429024"/>
            <a:chOff x="571472" y="2571744"/>
            <a:chExt cx="4292074" cy="4071966"/>
          </a:xfrm>
        </p:grpSpPr>
        <p:pic>
          <p:nvPicPr>
            <p:cNvPr id="4" name="Picture 3" descr="E:\export\sdc\TENDON_ROTULIEN_1\ln001.jpg"/>
            <p:cNvPicPr>
              <a:picLocks noChangeAspect="1" noChangeArrowheads="1"/>
            </p:cNvPicPr>
            <p:nvPr/>
          </p:nvPicPr>
          <p:blipFill>
            <a:blip r:embed="rId3"/>
            <a:srcRect l="17812" t="16875" r="23125" b="13749"/>
            <a:stretch>
              <a:fillRect/>
            </a:stretch>
          </p:blipFill>
          <p:spPr bwMode="auto">
            <a:xfrm>
              <a:off x="571472" y="2571744"/>
              <a:ext cx="4292074" cy="4071966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571472" y="2643182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C000"/>
                  </a:solidFill>
                </a:rPr>
                <a:t>Sagittale DP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285984" y="621508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71414"/>
            <a:ext cx="7715304" cy="790952"/>
          </a:xfrm>
        </p:spPr>
        <p:txBody>
          <a:bodyPr/>
          <a:lstStyle/>
          <a:p>
            <a:pPr algn="ctr"/>
            <a:r>
              <a:rPr lang="fr-FR" sz="3200" dirty="0" smtClean="0"/>
              <a:t>CAS N°4</a:t>
            </a:r>
            <a:endParaRPr lang="fr-FR" sz="3200" dirty="0"/>
          </a:p>
        </p:txBody>
      </p:sp>
      <p:grpSp>
        <p:nvGrpSpPr>
          <p:cNvPr id="7" name="Groupe 6"/>
          <p:cNvGrpSpPr/>
          <p:nvPr/>
        </p:nvGrpSpPr>
        <p:grpSpPr>
          <a:xfrm>
            <a:off x="4476807" y="1000108"/>
            <a:ext cx="4524349" cy="5429288"/>
            <a:chOff x="4476807" y="1000108"/>
            <a:chExt cx="4524349" cy="5429288"/>
          </a:xfrm>
        </p:grpSpPr>
        <p:pic>
          <p:nvPicPr>
            <p:cNvPr id="6" name="Picture 4" descr="E:\export\sdc\TENDON_ROTULIEN_1\ln002.jpg"/>
            <p:cNvPicPr>
              <a:picLocks noChangeAspect="1" noChangeArrowheads="1"/>
            </p:cNvPicPr>
            <p:nvPr/>
          </p:nvPicPr>
          <p:blipFill>
            <a:blip r:embed="rId2"/>
            <a:srcRect l="13926" t="2874" r="20702"/>
            <a:stretch>
              <a:fillRect/>
            </a:stretch>
          </p:blipFill>
          <p:spPr bwMode="auto">
            <a:xfrm>
              <a:off x="4476807" y="1000108"/>
              <a:ext cx="4524349" cy="5429288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16" name="Connecteur droit avec flèche 15"/>
            <p:cNvCxnSpPr/>
            <p:nvPr/>
          </p:nvCxnSpPr>
          <p:spPr>
            <a:xfrm flipV="1">
              <a:off x="4929190" y="4500570"/>
              <a:ext cx="571504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214282" y="1714488"/>
            <a:ext cx="44882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Rupture totale du tendon rotulien  </a:t>
            </a:r>
            <a:r>
              <a:rPr lang="fr-FR" sz="2400" dirty="0" smtClean="0"/>
              <a:t>(         )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Infiltration des parties molles adjacentes</a:t>
            </a:r>
            <a:endParaRPr lang="fr-FR" sz="24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714480" y="2357430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505200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RUPTURE DU TENDON ROTULIEN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358246" cy="44291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La rupture du tendon rotulien peut être aigue ou chronique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r>
              <a:rPr lang="fr-FR" sz="2400" dirty="0" smtClean="0"/>
              <a:t> Elle touche essentiellement l’homme âgé de moins de 40 ans , aux antécédents de </a:t>
            </a:r>
            <a:r>
              <a:rPr lang="fr-FR" sz="2400" dirty="0" err="1" smtClean="0"/>
              <a:t>micro-traumatismes</a:t>
            </a:r>
            <a:r>
              <a:rPr lang="fr-FR" sz="2400" dirty="0" smtClean="0"/>
              <a:t>  répétés, de     </a:t>
            </a:r>
            <a:r>
              <a:rPr lang="fr-FR" sz="2400" dirty="0" err="1" smtClean="0"/>
              <a:t>tendinopathie</a:t>
            </a:r>
            <a:r>
              <a:rPr lang="fr-FR" sz="2400" dirty="0" smtClean="0"/>
              <a:t>, d’ injection de corticoïdes et de la chirurgie du genou .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L’ IRM s’ avère  non nécessaire dans les rupture fraiches ou le</a:t>
            </a:r>
          </a:p>
          <a:p>
            <a:r>
              <a:rPr lang="fr-FR" sz="2400" dirty="0" smtClean="0"/>
              <a:t>  diagnostic se fait à l’échographie.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L’ IRM montre une infiltration des parties molles sous   cutanées ou et une rupture de la continuité du tendon rotulien.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-71462"/>
            <a:ext cx="7786742" cy="719538"/>
          </a:xfrm>
        </p:spPr>
        <p:txBody>
          <a:bodyPr/>
          <a:lstStyle/>
          <a:p>
            <a:r>
              <a:rPr lang="fr-FR" sz="6000" dirty="0" smtClean="0"/>
              <a:t>                </a:t>
            </a:r>
            <a:r>
              <a:rPr lang="fr-FR" sz="2800" dirty="0" smtClean="0"/>
              <a:t>CAS N° 5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314" y="500042"/>
            <a:ext cx="9001156" cy="228601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/>
              <a:t> H, 25ans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/>
              <a:t>ATCD d’entorse du genou gauche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/>
              <a:t>Douleur en regard du compartiment externe et dérobement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929322" y="2571744"/>
            <a:ext cx="2928958" cy="3143272"/>
            <a:chOff x="6715140" y="3643314"/>
            <a:chExt cx="2643206" cy="2928958"/>
          </a:xfrm>
        </p:grpSpPr>
        <p:pic>
          <p:nvPicPr>
            <p:cNvPr id="5" name="Picture 2" descr="E:\export\sdc\fissure_radiaire\ln000.jpg"/>
            <p:cNvPicPr>
              <a:picLocks noChangeAspect="1" noChangeArrowheads="1"/>
            </p:cNvPicPr>
            <p:nvPr/>
          </p:nvPicPr>
          <p:blipFill>
            <a:blip r:embed="rId2"/>
            <a:srcRect l="24816" t="24554" r="21965" b="22632"/>
            <a:stretch>
              <a:fillRect/>
            </a:stretch>
          </p:blipFill>
          <p:spPr bwMode="auto">
            <a:xfrm>
              <a:off x="7000892" y="3682218"/>
              <a:ext cx="2357454" cy="2890054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6715140" y="3643314"/>
              <a:ext cx="192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C000"/>
                  </a:solidFill>
                </a:rPr>
                <a:t>Sagittale DP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0" y="2786058"/>
            <a:ext cx="3153652" cy="2928958"/>
            <a:chOff x="1142976" y="4448298"/>
            <a:chExt cx="2693678" cy="2143140"/>
          </a:xfrm>
        </p:grpSpPr>
        <p:pic>
          <p:nvPicPr>
            <p:cNvPr id="4" name="Picture 7" descr="E:\export\sdc\fissure_radiaire\ln005.jpg"/>
            <p:cNvPicPr>
              <a:picLocks noChangeAspect="1" noChangeArrowheads="1"/>
            </p:cNvPicPr>
            <p:nvPr/>
          </p:nvPicPr>
          <p:blipFill>
            <a:blip r:embed="rId3"/>
            <a:srcRect l="11948" t="32002" r="14521" b="15921"/>
            <a:stretch>
              <a:fillRect/>
            </a:stretch>
          </p:blipFill>
          <p:spPr bwMode="auto">
            <a:xfrm>
              <a:off x="1387022" y="4448298"/>
              <a:ext cx="2449632" cy="2143140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1142976" y="4500570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C000"/>
                  </a:solidFill>
                </a:rPr>
                <a:t>Axiale DP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214678" y="2500307"/>
            <a:ext cx="2714644" cy="3286148"/>
            <a:chOff x="4214810" y="4214818"/>
            <a:chExt cx="2357454" cy="2482867"/>
          </a:xfrm>
        </p:grpSpPr>
        <p:pic>
          <p:nvPicPr>
            <p:cNvPr id="7" name="Picture 6" descr="E:\export\sdc\fissure_radiaire\ln004.jpg"/>
            <p:cNvPicPr>
              <a:picLocks noChangeAspect="1" noChangeArrowheads="1"/>
            </p:cNvPicPr>
            <p:nvPr/>
          </p:nvPicPr>
          <p:blipFill>
            <a:blip r:embed="rId4"/>
            <a:srcRect l="21910" t="31251" r="24433" b="20969"/>
            <a:stretch>
              <a:fillRect/>
            </a:stretch>
          </p:blipFill>
          <p:spPr bwMode="auto">
            <a:xfrm>
              <a:off x="4429124" y="4340231"/>
              <a:ext cx="2143140" cy="2357454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4214810" y="4214818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C000"/>
                  </a:solidFill>
                </a:rPr>
                <a:t>Coronale DP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928794" y="600076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76" y="-71462"/>
            <a:ext cx="7843838" cy="790952"/>
          </a:xfrm>
        </p:spPr>
        <p:txBody>
          <a:bodyPr/>
          <a:lstStyle/>
          <a:p>
            <a:r>
              <a:rPr lang="fr-FR" sz="2800" dirty="0" smtClean="0"/>
              <a:t>                                          CAS N° 5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2910" y="4857760"/>
            <a:ext cx="8072494" cy="1285884"/>
          </a:xfrm>
        </p:spPr>
        <p:txBody>
          <a:bodyPr>
            <a:noAutofit/>
          </a:bodyPr>
          <a:lstStyle/>
          <a:p>
            <a:r>
              <a:rPr lang="fr-FR" sz="2400" dirty="0" smtClean="0"/>
              <a:t>Amputation du bord libre  et fente verticale (       ) du segment moyen en rapport avec une </a:t>
            </a:r>
            <a:r>
              <a:rPr lang="fr-FR" sz="2400" b="1" dirty="0" smtClean="0">
                <a:solidFill>
                  <a:srgbClr val="FF0000"/>
                </a:solidFill>
              </a:rPr>
              <a:t>fissure radiaire</a:t>
            </a:r>
            <a:endParaRPr lang="fr-FR" sz="1800" b="1" dirty="0" smtClean="0">
              <a:solidFill>
                <a:srgbClr val="FF0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286512" y="1357298"/>
            <a:ext cx="2620647" cy="2428892"/>
            <a:chOff x="6286512" y="1357298"/>
            <a:chExt cx="2620647" cy="2428892"/>
          </a:xfrm>
        </p:grpSpPr>
        <p:pic>
          <p:nvPicPr>
            <p:cNvPr id="4" name="Picture 7" descr="E:\export\sdc\fissure_radiaire\ln005.jpg"/>
            <p:cNvPicPr>
              <a:picLocks noChangeAspect="1" noChangeArrowheads="1"/>
            </p:cNvPicPr>
            <p:nvPr/>
          </p:nvPicPr>
          <p:blipFill>
            <a:blip r:embed="rId2"/>
            <a:srcRect l="10967" t="25974" r="14521" b="18121"/>
            <a:stretch>
              <a:fillRect/>
            </a:stretch>
          </p:blipFill>
          <p:spPr bwMode="auto">
            <a:xfrm>
              <a:off x="6286512" y="1357298"/>
              <a:ext cx="2620647" cy="242889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11" name="Connecteur droit avec flèche 10"/>
            <p:cNvCxnSpPr/>
            <p:nvPr/>
          </p:nvCxnSpPr>
          <p:spPr>
            <a:xfrm rot="16200000" flipH="1">
              <a:off x="8251057" y="2536025"/>
              <a:ext cx="357190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357158" y="897557"/>
            <a:ext cx="2634082" cy="3174385"/>
            <a:chOff x="357158" y="897557"/>
            <a:chExt cx="2634082" cy="3174385"/>
          </a:xfrm>
        </p:grpSpPr>
        <p:pic>
          <p:nvPicPr>
            <p:cNvPr id="7" name="Picture 6" descr="E:\export\sdc\fissure_radiaire\ln004.jpg"/>
            <p:cNvPicPr>
              <a:picLocks noChangeAspect="1" noChangeArrowheads="1"/>
            </p:cNvPicPr>
            <p:nvPr/>
          </p:nvPicPr>
          <p:blipFill>
            <a:blip r:embed="rId3"/>
            <a:srcRect l="23437" t="31251" r="22793" b="16294"/>
            <a:stretch>
              <a:fillRect/>
            </a:stretch>
          </p:blipFill>
          <p:spPr bwMode="auto">
            <a:xfrm>
              <a:off x="357158" y="897557"/>
              <a:ext cx="2634082" cy="3174385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19" name="Connecteur droit avec flèche 18"/>
            <p:cNvCxnSpPr/>
            <p:nvPr/>
          </p:nvCxnSpPr>
          <p:spPr>
            <a:xfrm rot="5400000" flipH="1" flipV="1">
              <a:off x="2071670" y="2786058"/>
              <a:ext cx="428628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214678" y="785794"/>
            <a:ext cx="2928958" cy="3295047"/>
            <a:chOff x="3214678" y="785794"/>
            <a:chExt cx="2928958" cy="3295047"/>
          </a:xfrm>
        </p:grpSpPr>
        <p:pic>
          <p:nvPicPr>
            <p:cNvPr id="21" name="Picture 2" descr="E:\export\sdc\fissure_radiaire\ln000.jpg"/>
            <p:cNvPicPr>
              <a:picLocks noChangeAspect="1" noChangeArrowheads="1"/>
            </p:cNvPicPr>
            <p:nvPr/>
          </p:nvPicPr>
          <p:blipFill>
            <a:blip r:embed="rId4"/>
            <a:srcRect l="28553" t="33575" r="24876" b="22632"/>
            <a:stretch>
              <a:fillRect/>
            </a:stretch>
          </p:blipFill>
          <p:spPr bwMode="auto">
            <a:xfrm>
              <a:off x="3214678" y="785794"/>
              <a:ext cx="2928958" cy="3295047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24" name="Connecteur droit avec flèche 23"/>
            <p:cNvCxnSpPr/>
            <p:nvPr/>
          </p:nvCxnSpPr>
          <p:spPr>
            <a:xfrm rot="16200000" flipH="1">
              <a:off x="4750595" y="2321711"/>
              <a:ext cx="500066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cteur droit avec flèche 25"/>
          <p:cNvCxnSpPr/>
          <p:nvPr/>
        </p:nvCxnSpPr>
        <p:spPr>
          <a:xfrm>
            <a:off x="6572264" y="5072074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786742" cy="648124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CAS N° 6</a:t>
            </a: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8286776" cy="214314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1800" dirty="0" smtClean="0"/>
              <a:t> </a:t>
            </a:r>
            <a:r>
              <a:rPr lang="fr-FR" sz="2400" dirty="0" smtClean="0"/>
              <a:t>Age : 51 ans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/>
              <a:t>  Traumatisme direct du genou  datant de 1 an.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/>
              <a:t>   Douleur  du compartiment interne et notion de blocage.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14282" y="2786058"/>
            <a:ext cx="2931977" cy="3465505"/>
            <a:chOff x="214282" y="3000372"/>
            <a:chExt cx="2931977" cy="3465505"/>
          </a:xfrm>
        </p:grpSpPr>
        <p:pic>
          <p:nvPicPr>
            <p:cNvPr id="15" name="Picture 5" descr="ln002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 l="23915" t="31665" r="36169" b="21165"/>
            <a:stretch>
              <a:fillRect/>
            </a:stretch>
          </p:blipFill>
          <p:spPr bwMode="auto">
            <a:xfrm>
              <a:off x="214282" y="3000372"/>
              <a:ext cx="2931977" cy="3465505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214282" y="3071810"/>
              <a:ext cx="1544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Sagittale DP</a:t>
              </a:r>
              <a:endPara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357554" y="2786058"/>
            <a:ext cx="2625488" cy="3429024"/>
            <a:chOff x="3357554" y="3071810"/>
            <a:chExt cx="2625488" cy="3429024"/>
          </a:xfrm>
        </p:grpSpPr>
        <p:pic>
          <p:nvPicPr>
            <p:cNvPr id="16" name="Picture 6" descr="ln000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</a:blip>
            <a:srcRect l="23892" t="33760" r="38212" b="16766"/>
            <a:stretch>
              <a:fillRect/>
            </a:stretch>
          </p:blipFill>
          <p:spPr bwMode="auto">
            <a:xfrm>
              <a:off x="3357554" y="3071810"/>
              <a:ext cx="2625488" cy="3429024"/>
            </a:xfrm>
            <a:prstGeom prst="rect">
              <a:avLst/>
            </a:prstGeom>
            <a:noFill/>
          </p:spPr>
        </p:pic>
        <p:sp>
          <p:nvSpPr>
            <p:cNvPr id="19" name="ZoneTexte 18"/>
            <p:cNvSpPr txBox="1"/>
            <p:nvPr/>
          </p:nvSpPr>
          <p:spPr>
            <a:xfrm>
              <a:off x="3357554" y="3071810"/>
              <a:ext cx="1544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Sagittale DP</a:t>
              </a:r>
              <a:endPara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113272" y="2928934"/>
            <a:ext cx="3030728" cy="3286124"/>
            <a:chOff x="6113272" y="3143248"/>
            <a:chExt cx="3030728" cy="3286124"/>
          </a:xfrm>
        </p:grpSpPr>
        <p:pic>
          <p:nvPicPr>
            <p:cNvPr id="17" name="Picture 4" descr="ln005"/>
            <p:cNvPicPr>
              <a:picLocks noChangeAspect="1" noChangeArrowheads="1"/>
            </p:cNvPicPr>
            <p:nvPr/>
          </p:nvPicPr>
          <p:blipFill>
            <a:blip r:embed="rId4">
              <a:lum contrast="30000"/>
            </a:blip>
            <a:srcRect l="26984" t="33270" r="28933" b="18965"/>
            <a:stretch>
              <a:fillRect/>
            </a:stretch>
          </p:blipFill>
          <p:spPr bwMode="auto">
            <a:xfrm>
              <a:off x="6113272" y="3143248"/>
              <a:ext cx="3030728" cy="3286124"/>
            </a:xfrm>
            <a:prstGeom prst="rect">
              <a:avLst/>
            </a:prstGeom>
            <a:noFill/>
          </p:spPr>
        </p:pic>
        <p:sp>
          <p:nvSpPr>
            <p:cNvPr id="21" name="ZoneTexte 20"/>
            <p:cNvSpPr txBox="1"/>
            <p:nvPr/>
          </p:nvSpPr>
          <p:spPr>
            <a:xfrm>
              <a:off x="6143636" y="3143248"/>
              <a:ext cx="1711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</a:rPr>
                <a:t>Coronale DP</a:t>
              </a:r>
              <a:endParaRPr lang="fr-FR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643042" y="6396335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786742" cy="648124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CAS N° 6</a:t>
            </a: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8286776" cy="214314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58" y="785794"/>
            <a:ext cx="8369599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Amputation du bord libre de la corne postérieure du ménisque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interne (     )  avec aspect de double LCP (    )  et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fragment méniscal luxé dans l’échancrure intercondylaire (     ) en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rapport avec une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lésion méniscale en anse de seau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214282" y="3214686"/>
            <a:ext cx="2931977" cy="3465505"/>
            <a:chOff x="214282" y="2786058"/>
            <a:chExt cx="2931977" cy="3465505"/>
          </a:xfrm>
        </p:grpSpPr>
        <p:grpSp>
          <p:nvGrpSpPr>
            <p:cNvPr id="4" name="Groupe 21"/>
            <p:cNvGrpSpPr/>
            <p:nvPr/>
          </p:nvGrpSpPr>
          <p:grpSpPr>
            <a:xfrm>
              <a:off x="214282" y="2786058"/>
              <a:ext cx="2931977" cy="3465505"/>
              <a:chOff x="214282" y="3000372"/>
              <a:chExt cx="2931977" cy="3465505"/>
            </a:xfrm>
          </p:grpSpPr>
          <p:pic>
            <p:nvPicPr>
              <p:cNvPr id="15" name="Picture 5" descr="ln002"/>
              <p:cNvPicPr>
                <a:picLocks noChangeAspect="1" noChangeArrowheads="1"/>
              </p:cNvPicPr>
              <p:nvPr/>
            </p:nvPicPr>
            <p:blipFill>
              <a:blip r:embed="rId2">
                <a:lum contrast="30000"/>
              </a:blip>
              <a:srcRect l="23915" t="31665" r="36169" b="21165"/>
              <a:stretch>
                <a:fillRect/>
              </a:stretch>
            </p:blipFill>
            <p:spPr bwMode="auto">
              <a:xfrm>
                <a:off x="214282" y="3000372"/>
                <a:ext cx="2931977" cy="3465505"/>
              </a:xfrm>
              <a:prstGeom prst="rect">
                <a:avLst/>
              </a:prstGeom>
              <a:noFill/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214282" y="3071810"/>
                <a:ext cx="1544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Sagittale DP</a:t>
                </a:r>
                <a:endParaRPr lang="fr-FR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0" name="Connecteur droit avec flèche 19"/>
            <p:cNvCxnSpPr/>
            <p:nvPr/>
          </p:nvCxnSpPr>
          <p:spPr>
            <a:xfrm rot="16200000" flipH="1">
              <a:off x="1821637" y="4893479"/>
              <a:ext cx="500066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3286116" y="3286124"/>
            <a:ext cx="2625488" cy="3429024"/>
            <a:chOff x="3357554" y="2786058"/>
            <a:chExt cx="2625488" cy="3429024"/>
          </a:xfrm>
        </p:grpSpPr>
        <p:grpSp>
          <p:nvGrpSpPr>
            <p:cNvPr id="5" name="Groupe 22"/>
            <p:cNvGrpSpPr/>
            <p:nvPr/>
          </p:nvGrpSpPr>
          <p:grpSpPr>
            <a:xfrm>
              <a:off x="3357554" y="2786058"/>
              <a:ext cx="2625488" cy="3429024"/>
              <a:chOff x="3357554" y="3071810"/>
              <a:chExt cx="2625488" cy="3429024"/>
            </a:xfrm>
          </p:grpSpPr>
          <p:pic>
            <p:nvPicPr>
              <p:cNvPr id="16" name="Picture 6" descr="ln000"/>
              <p:cNvPicPr>
                <a:picLocks noChangeAspect="1" noChangeArrowheads="1"/>
              </p:cNvPicPr>
              <p:nvPr/>
            </p:nvPicPr>
            <p:blipFill>
              <a:blip r:embed="rId3">
                <a:lum contrast="24000"/>
              </a:blip>
              <a:srcRect l="23892" t="33760" r="38212" b="16766"/>
              <a:stretch>
                <a:fillRect/>
              </a:stretch>
            </p:blipFill>
            <p:spPr bwMode="auto">
              <a:xfrm>
                <a:off x="3357554" y="3071810"/>
                <a:ext cx="2625488" cy="3429024"/>
              </a:xfrm>
              <a:prstGeom prst="rect">
                <a:avLst/>
              </a:prstGeom>
              <a:noFill/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3357554" y="3071810"/>
                <a:ext cx="1544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Sagittale DP</a:t>
                </a:r>
                <a:endParaRPr lang="fr-FR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Ellipse 23"/>
            <p:cNvSpPr/>
            <p:nvPr/>
          </p:nvSpPr>
          <p:spPr>
            <a:xfrm>
              <a:off x="4572000" y="4000504"/>
              <a:ext cx="1143008" cy="15001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113272" y="3357562"/>
            <a:ext cx="3030728" cy="3286124"/>
            <a:chOff x="6113272" y="2928934"/>
            <a:chExt cx="3030728" cy="3286124"/>
          </a:xfrm>
        </p:grpSpPr>
        <p:grpSp>
          <p:nvGrpSpPr>
            <p:cNvPr id="6" name="Groupe 23"/>
            <p:cNvGrpSpPr/>
            <p:nvPr/>
          </p:nvGrpSpPr>
          <p:grpSpPr>
            <a:xfrm>
              <a:off x="6113272" y="2928934"/>
              <a:ext cx="3030728" cy="3286124"/>
              <a:chOff x="6113272" y="3143248"/>
              <a:chExt cx="3030728" cy="3286124"/>
            </a:xfrm>
          </p:grpSpPr>
          <p:pic>
            <p:nvPicPr>
              <p:cNvPr id="17" name="Picture 4" descr="ln005"/>
              <p:cNvPicPr>
                <a:picLocks noChangeAspect="1" noChangeArrowheads="1"/>
              </p:cNvPicPr>
              <p:nvPr/>
            </p:nvPicPr>
            <p:blipFill>
              <a:blip r:embed="rId4">
                <a:lum contrast="30000"/>
              </a:blip>
              <a:srcRect l="26984" t="33270" r="28933" b="18965"/>
              <a:stretch>
                <a:fillRect/>
              </a:stretch>
            </p:blipFill>
            <p:spPr bwMode="auto">
              <a:xfrm>
                <a:off x="6113272" y="3143248"/>
                <a:ext cx="3030728" cy="3286124"/>
              </a:xfrm>
              <a:prstGeom prst="rect">
                <a:avLst/>
              </a:prstGeom>
              <a:noFill/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6143636" y="3143248"/>
                <a:ext cx="1711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Coronale DP</a:t>
                </a:r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26" name="Connecteur droit avec flèche 25"/>
            <p:cNvCxnSpPr/>
            <p:nvPr/>
          </p:nvCxnSpPr>
          <p:spPr>
            <a:xfrm rot="5400000">
              <a:off x="7679553" y="3964785"/>
              <a:ext cx="357190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avec flèche 30"/>
          <p:cNvCxnSpPr/>
          <p:nvPr/>
        </p:nvCxnSpPr>
        <p:spPr>
          <a:xfrm>
            <a:off x="1571604" y="142873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5643570" y="1285860"/>
            <a:ext cx="214314" cy="271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7572396" y="178592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7843838" cy="862390"/>
          </a:xfrm>
        </p:spPr>
        <p:txBody>
          <a:bodyPr/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             INTRODUCTION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358246" cy="550072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IRM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examen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base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l’exploration du genou traumatique et non traumatique vu:</a:t>
            </a:r>
          </a:p>
          <a:p>
            <a:pPr lvl="1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Sa bonne résolution spatiale et en contraste,</a:t>
            </a:r>
          </a:p>
          <a:p>
            <a:pPr lvl="1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 caractère non invasif, non irradiant,</a:t>
            </a:r>
          </a:p>
          <a:p>
            <a:pPr lvl="1">
              <a:lnSpc>
                <a:spcPct val="20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Etude multiplanaire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but de  notre  travail est de proposer  une approche diagnostique de la pathologie courante du genou à partir de sélection de dossiers didactiques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200000"/>
              </a:lnSpc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86742" cy="576662"/>
          </a:xfrm>
        </p:spPr>
        <p:txBody>
          <a:bodyPr/>
          <a:lstStyle/>
          <a:p>
            <a:r>
              <a:rPr lang="fr-FR" sz="2800" dirty="0" smtClean="0"/>
              <a:t>                 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LÉSIONS MÉNISCALES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8358246" cy="4857760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L’IRM constitue l’ examen de choix pour l’étude des ménisques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lésions entraînent des modifications biochimiques du ménisque créant un hypersignal T2.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fr-FR" sz="1800" dirty="0" smtClean="0">
              <a:latin typeface="Constantia" pitchFamily="18" charset="0"/>
              <a:cs typeface="Arial" charset="0"/>
            </a:endParaRPr>
          </a:p>
          <a:p>
            <a:pPr algn="just">
              <a:lnSpc>
                <a:spcPct val="170000"/>
              </a:lnSpc>
            </a:pPr>
            <a:r>
              <a:rPr lang="fr-FR" sz="18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r>
              <a:rPr lang="fr-FR" sz="18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142844" y="2000240"/>
            <a:ext cx="8358246" cy="485776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Fissure radiaire 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*Fente verticale orientée perpendiculairement au grand axe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400" dirty="0" smtClean="0">
                <a:latin typeface="Constantia" pitchFamily="18" charset="0"/>
              </a:rPr>
              <a:t> 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du ménisque et au plateau tibial.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*Origine  post traumatique  ou dégénérative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* Elle se traduit à l’IRM par: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400" dirty="0" smtClean="0">
                <a:latin typeface="Constantia" pitchFamily="18" charset="0"/>
              </a:rPr>
              <a:t>          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Signe de la fente en marche : hypersignal hydrique 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          déplaçant sur les coupes successives.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          Signe du ménisque fantôme 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8929718" cy="50006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fr-FR" sz="1800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nstantia" pitchFamily="18" charset="0"/>
              </a:rPr>
              <a:t>Lésion en anse de seau</a:t>
            </a:r>
          </a:p>
          <a:p>
            <a:r>
              <a:rPr lang="fr-FR" sz="2400" dirty="0" smtClean="0">
                <a:latin typeface="Constantia" pitchFamily="18" charset="0"/>
              </a:rPr>
              <a:t>   *Essentiellement chez le sujet jeune suite à un traumatisme.</a:t>
            </a:r>
          </a:p>
          <a:p>
            <a:r>
              <a:rPr lang="fr-FR" sz="2400" dirty="0" smtClean="0">
                <a:latin typeface="Constantia" pitchFamily="18" charset="0"/>
              </a:rPr>
              <a:t>   *Atteint le ménisque interne le plus souvent .</a:t>
            </a:r>
          </a:p>
          <a:p>
            <a:r>
              <a:rPr lang="fr-FR" sz="2400" dirty="0" smtClean="0">
                <a:latin typeface="Constantia" pitchFamily="18" charset="0"/>
              </a:rPr>
              <a:t>   *Peut s’associer à une lésion   du LCA</a:t>
            </a:r>
          </a:p>
          <a:p>
            <a:r>
              <a:rPr lang="fr-FR" sz="2400" dirty="0" smtClean="0">
                <a:latin typeface="Constantia" pitchFamily="18" charset="0"/>
              </a:rPr>
              <a:t>   *Signes à l’IRM</a:t>
            </a:r>
          </a:p>
          <a:p>
            <a:r>
              <a:rPr lang="fr-FR" sz="2400" dirty="0" smtClean="0">
                <a:latin typeface="Constantia" pitchFamily="18" charset="0"/>
              </a:rPr>
              <a:t>          -fragment méniscal intercondylien dans le plan coronal.</a:t>
            </a:r>
          </a:p>
          <a:p>
            <a:r>
              <a:rPr lang="fr-FR" sz="2400" dirty="0" smtClean="0">
                <a:latin typeface="Constantia" pitchFamily="18" charset="0"/>
              </a:rPr>
              <a:t>          -aspect de  double ligament croisé postérieur dans le </a:t>
            </a:r>
          </a:p>
          <a:p>
            <a:r>
              <a:rPr lang="fr-FR" sz="2400" dirty="0" smtClean="0">
                <a:latin typeface="Constantia" pitchFamily="18" charset="0"/>
              </a:rPr>
              <a:t>           plan sagittal.</a:t>
            </a:r>
          </a:p>
          <a:p>
            <a:r>
              <a:rPr lang="fr-FR" sz="2400" dirty="0" smtClean="0">
                <a:latin typeface="Constantia" pitchFamily="18" charset="0"/>
              </a:rPr>
              <a:t>          - aspect de  mégacorne antérieure ou double corne </a:t>
            </a:r>
          </a:p>
          <a:p>
            <a:r>
              <a:rPr lang="fr-FR" sz="2400" dirty="0" smtClean="0">
                <a:latin typeface="Constantia" pitchFamily="18" charset="0"/>
              </a:rPr>
              <a:t>            antérieure.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43838" cy="648076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CAS N° 7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8215370" cy="114300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Garçon,13 ans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douleur du genou droit avec syndrome méniscal externe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6286512" y="2428868"/>
            <a:ext cx="2689130" cy="3643338"/>
            <a:chOff x="6286512" y="2428868"/>
            <a:chExt cx="2689130" cy="3643338"/>
          </a:xfrm>
        </p:grpSpPr>
        <p:pic>
          <p:nvPicPr>
            <p:cNvPr id="3075" name="Picture 3" descr="C:\Users\dell\Desktop\export\sdc\ost_ochondrite\se015.png"/>
            <p:cNvPicPr>
              <a:picLocks noChangeAspect="1" noChangeArrowheads="1"/>
            </p:cNvPicPr>
            <p:nvPr/>
          </p:nvPicPr>
          <p:blipFill>
            <a:blip r:embed="rId3"/>
            <a:srcRect l="26563" t="28027" r="28028" b="10449"/>
            <a:stretch>
              <a:fillRect/>
            </a:stretch>
          </p:blipFill>
          <p:spPr bwMode="auto">
            <a:xfrm>
              <a:off x="6286512" y="2428868"/>
              <a:ext cx="2689130" cy="3643338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6357950" y="2428868"/>
              <a:ext cx="192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Coronale DP</a:t>
              </a:r>
              <a:endPara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500430" y="2428868"/>
            <a:ext cx="2714644" cy="3645353"/>
            <a:chOff x="3500430" y="2428868"/>
            <a:chExt cx="2714644" cy="3645353"/>
          </a:xfrm>
        </p:grpSpPr>
        <p:pic>
          <p:nvPicPr>
            <p:cNvPr id="3074" name="Picture 2" descr="C:\Users\dell\Desktop\export\sdc\ost_ochondrite\se009.png"/>
            <p:cNvPicPr>
              <a:picLocks noChangeAspect="1" noChangeArrowheads="1"/>
            </p:cNvPicPr>
            <p:nvPr/>
          </p:nvPicPr>
          <p:blipFill>
            <a:blip r:embed="rId4"/>
            <a:srcRect l="16309" t="19239" r="32421" b="11914"/>
            <a:stretch>
              <a:fillRect/>
            </a:stretch>
          </p:blipFill>
          <p:spPr bwMode="auto">
            <a:xfrm>
              <a:off x="3500430" y="2428868"/>
              <a:ext cx="2714644" cy="3645353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3500430" y="2428868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Sagittale DP</a:t>
              </a:r>
              <a:endPara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57158" y="2428868"/>
            <a:ext cx="3000396" cy="3615836"/>
            <a:chOff x="357158" y="2428868"/>
            <a:chExt cx="3000396" cy="3615836"/>
          </a:xfrm>
        </p:grpSpPr>
        <p:pic>
          <p:nvPicPr>
            <p:cNvPr id="3077" name="Picture 5" descr="C:\Users\dell\Desktop\export\sdc\ost_ochondrite\se022.png"/>
            <p:cNvPicPr>
              <a:picLocks noChangeAspect="1" noChangeArrowheads="1"/>
            </p:cNvPicPr>
            <p:nvPr/>
          </p:nvPicPr>
          <p:blipFill>
            <a:blip r:embed="rId5"/>
            <a:srcRect l="11913" t="19238" r="30957" b="11914"/>
            <a:stretch>
              <a:fillRect/>
            </a:stretch>
          </p:blipFill>
          <p:spPr bwMode="auto">
            <a:xfrm>
              <a:off x="357158" y="2428868"/>
              <a:ext cx="3000396" cy="3615836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57158" y="2428868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C000"/>
                  </a:solidFill>
                </a:rPr>
                <a:t>Sagittale T1</a:t>
              </a:r>
              <a:endParaRPr lang="fr-FR" sz="20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843838" cy="648076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CAS N° 7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8572560" cy="1285884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Lésion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ostéochondrite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 condyle fémoral externe (      ) limitée en périphérie par un liseré en hyposignal T1, hypersignal T2.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Absence de corps étranger intra-articulaire.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Lésion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ostéochondrite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stable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28596" y="3286124"/>
            <a:ext cx="2786082" cy="3357562"/>
            <a:chOff x="428596" y="3286124"/>
            <a:chExt cx="2786082" cy="3357562"/>
          </a:xfrm>
        </p:grpSpPr>
        <p:pic>
          <p:nvPicPr>
            <p:cNvPr id="3077" name="Picture 5" descr="C:\Users\dell\Desktop\export\sdc\ost_ochondrite\se022.png"/>
            <p:cNvPicPr>
              <a:picLocks noChangeAspect="1" noChangeArrowheads="1"/>
            </p:cNvPicPr>
            <p:nvPr/>
          </p:nvPicPr>
          <p:blipFill>
            <a:blip r:embed="rId3"/>
            <a:srcRect l="11913" t="19238" r="30957" b="11914"/>
            <a:stretch>
              <a:fillRect/>
            </a:stretch>
          </p:blipFill>
          <p:spPr bwMode="auto">
            <a:xfrm>
              <a:off x="428596" y="3286124"/>
              <a:ext cx="2786082" cy="335756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11" name="Connecteur droit avec flèche 10"/>
            <p:cNvCxnSpPr/>
            <p:nvPr/>
          </p:nvCxnSpPr>
          <p:spPr>
            <a:xfrm rot="16200000" flipH="1">
              <a:off x="1285852" y="4429132"/>
              <a:ext cx="500066" cy="5000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3500430" y="3286124"/>
            <a:ext cx="2500330" cy="3357562"/>
            <a:chOff x="3500430" y="3286124"/>
            <a:chExt cx="2500330" cy="3357562"/>
          </a:xfrm>
        </p:grpSpPr>
        <p:pic>
          <p:nvPicPr>
            <p:cNvPr id="3074" name="Picture 2" descr="C:\Users\dell\Desktop\export\sdc\ost_ochondrite\se009.png"/>
            <p:cNvPicPr>
              <a:picLocks noChangeAspect="1" noChangeArrowheads="1"/>
            </p:cNvPicPr>
            <p:nvPr/>
          </p:nvPicPr>
          <p:blipFill>
            <a:blip r:embed="rId4"/>
            <a:srcRect l="16309" t="19239" r="32421" b="11914"/>
            <a:stretch>
              <a:fillRect/>
            </a:stretch>
          </p:blipFill>
          <p:spPr bwMode="auto">
            <a:xfrm>
              <a:off x="3500430" y="3286124"/>
              <a:ext cx="2500330" cy="335756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13" name="Connecteur droit avec flèche 12"/>
            <p:cNvCxnSpPr/>
            <p:nvPr/>
          </p:nvCxnSpPr>
          <p:spPr>
            <a:xfrm rot="16200000" flipH="1">
              <a:off x="4250529" y="4536289"/>
              <a:ext cx="571504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6357950" y="3256166"/>
            <a:ext cx="2500330" cy="3387544"/>
            <a:chOff x="6357950" y="3256166"/>
            <a:chExt cx="2500330" cy="3387544"/>
          </a:xfrm>
        </p:grpSpPr>
        <p:pic>
          <p:nvPicPr>
            <p:cNvPr id="3075" name="Picture 3" descr="C:\Users\dell\Desktop\export\sdc\ost_ochondrite\se015.png"/>
            <p:cNvPicPr>
              <a:picLocks noChangeAspect="1" noChangeArrowheads="1"/>
            </p:cNvPicPr>
            <p:nvPr/>
          </p:nvPicPr>
          <p:blipFill>
            <a:blip r:embed="rId5"/>
            <a:srcRect l="26563" t="28027" r="28028" b="10449"/>
            <a:stretch>
              <a:fillRect/>
            </a:stretch>
          </p:blipFill>
          <p:spPr bwMode="auto">
            <a:xfrm>
              <a:off x="6357950" y="3256166"/>
              <a:ext cx="2500330" cy="3387544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17" name="Connecteur droit avec flèche 16"/>
            <p:cNvCxnSpPr/>
            <p:nvPr/>
          </p:nvCxnSpPr>
          <p:spPr>
            <a:xfrm rot="16200000" flipH="1">
              <a:off x="6500826" y="4572008"/>
              <a:ext cx="571504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6357950" y="328612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Coronale DP</a:t>
            </a:r>
            <a:endParaRPr lang="fr-FR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00430" y="328612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Sagittale DP</a:t>
            </a:r>
            <a:endParaRPr lang="fr-FR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7158" y="328612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Sagittale T1</a:t>
            </a:r>
            <a:endParaRPr lang="fr-FR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929454" y="1214422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72428" cy="500066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CAS N° 8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8715436" cy="192882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H,  22 ans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Douleur du genou droit avec blocage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Radio standard : sans particularité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42844" y="3214686"/>
            <a:ext cx="2507930" cy="3571900"/>
            <a:chOff x="142844" y="3214686"/>
            <a:chExt cx="2507930" cy="3571900"/>
          </a:xfrm>
        </p:grpSpPr>
        <p:pic>
          <p:nvPicPr>
            <p:cNvPr id="1030" name="Picture 6" descr="F:\export\sdc\osteochondrite_dissecante\se037.jpg"/>
            <p:cNvPicPr>
              <a:picLocks noChangeAspect="1" noChangeArrowheads="1"/>
            </p:cNvPicPr>
            <p:nvPr/>
          </p:nvPicPr>
          <p:blipFill>
            <a:blip r:embed="rId2"/>
            <a:srcRect l="20703" t="23632" r="30956" b="7519"/>
            <a:stretch>
              <a:fillRect/>
            </a:stretch>
          </p:blipFill>
          <p:spPr bwMode="auto">
            <a:xfrm>
              <a:off x="142844" y="3214686"/>
              <a:ext cx="2507930" cy="3571900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214282" y="3214686"/>
              <a:ext cx="1714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C000"/>
                  </a:solidFill>
                </a:rPr>
                <a:t>Sagittale T1</a:t>
              </a:r>
              <a:endParaRPr lang="fr-FR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857488" y="3214686"/>
            <a:ext cx="2928958" cy="3478138"/>
            <a:chOff x="2857488" y="3214686"/>
            <a:chExt cx="2928958" cy="3478138"/>
          </a:xfrm>
        </p:grpSpPr>
        <p:pic>
          <p:nvPicPr>
            <p:cNvPr id="1028" name="Picture 4" descr="F:\export\sdc\osteochondrite_dissecante\se002.jpg"/>
            <p:cNvPicPr>
              <a:picLocks noChangeAspect="1" noChangeArrowheads="1"/>
            </p:cNvPicPr>
            <p:nvPr/>
          </p:nvPicPr>
          <p:blipFill>
            <a:blip r:embed="rId3"/>
            <a:srcRect l="25097" t="33887" r="28028" b="10449"/>
            <a:stretch>
              <a:fillRect/>
            </a:stretch>
          </p:blipFill>
          <p:spPr bwMode="auto">
            <a:xfrm>
              <a:off x="2857488" y="3214686"/>
              <a:ext cx="2928958" cy="3478138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2857488" y="3214686"/>
              <a:ext cx="1714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C000"/>
                  </a:solidFill>
                </a:rPr>
                <a:t>Coronale DP</a:t>
              </a:r>
              <a:endParaRPr lang="fr-FR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857884" y="3214686"/>
            <a:ext cx="3071834" cy="3571900"/>
            <a:chOff x="5857884" y="3214686"/>
            <a:chExt cx="3071834" cy="3571900"/>
          </a:xfrm>
        </p:grpSpPr>
        <p:pic>
          <p:nvPicPr>
            <p:cNvPr id="1026" name="Picture 2" descr="F:\export\sdc\osteochondrite_dissecante\se017.jpg"/>
            <p:cNvPicPr>
              <a:picLocks noChangeAspect="1" noChangeArrowheads="1"/>
            </p:cNvPicPr>
            <p:nvPr/>
          </p:nvPicPr>
          <p:blipFill>
            <a:blip r:embed="rId4"/>
            <a:srcRect l="14844" t="23633" r="35352" b="17773"/>
            <a:stretch>
              <a:fillRect/>
            </a:stretch>
          </p:blipFill>
          <p:spPr bwMode="auto">
            <a:xfrm>
              <a:off x="5929322" y="3256738"/>
              <a:ext cx="3000396" cy="3529848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5857884" y="3214686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rgbClr val="FFC000"/>
                  </a:solidFill>
                </a:rPr>
                <a:t>Sagittale DP</a:t>
              </a:r>
              <a:endParaRPr lang="fr-FR" sz="2400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72428" cy="500066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CAS N° 8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8715436" cy="192882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pic>
        <p:nvPicPr>
          <p:cNvPr id="1030" name="Picture 6" descr="F:\export\sdc\osteochondrite_dissecante\se037.jpg"/>
          <p:cNvPicPr>
            <a:picLocks noChangeAspect="1" noChangeArrowheads="1"/>
          </p:cNvPicPr>
          <p:nvPr/>
        </p:nvPicPr>
        <p:blipFill>
          <a:blip r:embed="rId2"/>
          <a:srcRect l="20703" t="23632" r="30956" b="7519"/>
          <a:stretch>
            <a:fillRect/>
          </a:stretch>
        </p:blipFill>
        <p:spPr bwMode="auto">
          <a:xfrm>
            <a:off x="214282" y="3214686"/>
            <a:ext cx="2507930" cy="35719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028" name="Picture 4" descr="F:\export\sdc\osteochondrite_dissecante\se002.jpg"/>
          <p:cNvPicPr>
            <a:picLocks noChangeAspect="1" noChangeArrowheads="1"/>
          </p:cNvPicPr>
          <p:nvPr/>
        </p:nvPicPr>
        <p:blipFill>
          <a:blip r:embed="rId3"/>
          <a:srcRect l="25097" t="33887" r="28028" b="10449"/>
          <a:stretch>
            <a:fillRect/>
          </a:stretch>
        </p:blipFill>
        <p:spPr bwMode="auto">
          <a:xfrm>
            <a:off x="2857488" y="3214686"/>
            <a:ext cx="2928958" cy="347813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F:\export\sdc\osteochondrite_dissecante\se017.jpg"/>
          <p:cNvPicPr>
            <a:picLocks noChangeAspect="1" noChangeArrowheads="1"/>
          </p:cNvPicPr>
          <p:nvPr/>
        </p:nvPicPr>
        <p:blipFill>
          <a:blip r:embed="rId4"/>
          <a:srcRect l="14844" t="23633" r="35352" b="17773"/>
          <a:stretch>
            <a:fillRect/>
          </a:stretch>
        </p:blipFill>
        <p:spPr bwMode="auto">
          <a:xfrm>
            <a:off x="5929322" y="3143248"/>
            <a:ext cx="3000396" cy="352984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13" name="Ellipse 12"/>
          <p:cNvSpPr/>
          <p:nvPr/>
        </p:nvSpPr>
        <p:spPr>
          <a:xfrm>
            <a:off x="1500166" y="4714884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857752" y="4429132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929454" y="5500702"/>
            <a:ext cx="357190" cy="4286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357158" y="928670"/>
            <a:ext cx="8572560" cy="128588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Lésion d’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ostéochondrite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 condyle fémoral externe (      ) limitée en périphérie par un liseré en hyposignal T1/ T2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avec niche vide et un petit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corps étranger intra-articulaire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  )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Lésion d’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ostéochondrite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instable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000892" y="107154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929190" y="1857364"/>
            <a:ext cx="142876" cy="2143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92" cy="785818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OSTÉOCHONDRITE DISSÉQUANTE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8715436" cy="492922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ostéochondrite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correspond  à une altération localisée de la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trophicité du tissu osseux épiphysaire et du cartilage articulaire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en regard pouvant aller, en l’absence de cicatrisation, vers la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nécrose et la libération d’un fragment ostéochondral.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Atteint fréquemment le sujet jeune.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L’ IRM constitue l’examen de référence pour le diagnostic,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la caractérisation et le bilan pré-thérapeutique .</a:t>
            </a:r>
          </a:p>
          <a:p>
            <a:pPr>
              <a:buFont typeface="Arial" pitchFamily="34" charset="0"/>
              <a:buChar char="•"/>
            </a:pPr>
            <a:endParaRPr lang="fr-FR" sz="18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92" cy="785818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OSTÉOCHONDRITE DISSÉQUANTE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8929718" cy="464347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permet de décrire 5 signes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* Le revêtement cartilagineux surfacique.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* Le fragment ostéochondral.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* L’interface fragment-niche qui constitue un  facteur péjoratif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si elle est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microkystique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* Le  fond de la niche.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* Le spongieux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épiphysaire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L’IRM  permet aussi l’analyse de la vitalité du fragment sur les séquences  T1  injectés en étudiant le signal du fragment par rapport à l’os epiphysaire sain.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24"/>
            <a:ext cx="7858180" cy="576638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CAS N° 9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7558118" cy="1509712"/>
          </a:xfrm>
        </p:spPr>
        <p:txBody>
          <a:bodyPr/>
          <a:lstStyle/>
          <a:p>
            <a:r>
              <a:rPr lang="fr-FR" dirty="0" smtClean="0"/>
              <a:t>H, 42ans</a:t>
            </a:r>
          </a:p>
          <a:p>
            <a:r>
              <a:rPr lang="fr-FR" dirty="0" smtClean="0"/>
              <a:t>Gonalgie gauche</a:t>
            </a:r>
          </a:p>
          <a:p>
            <a:r>
              <a:rPr lang="fr-FR" dirty="0" err="1" smtClean="0"/>
              <a:t>Rx</a:t>
            </a:r>
            <a:r>
              <a:rPr lang="fr-FR" dirty="0" smtClean="0"/>
              <a:t> genou F/P: multiples calcifications péri-articulaire 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57158" y="2143116"/>
            <a:ext cx="3214710" cy="2571768"/>
            <a:chOff x="357158" y="2143116"/>
            <a:chExt cx="3214710" cy="2571768"/>
          </a:xfrm>
        </p:grpSpPr>
        <p:pic>
          <p:nvPicPr>
            <p:cNvPr id="5" name="Picture 2" descr="C:\Users\dell\Desktop\image\DSCN6326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10000"/>
            </a:blip>
            <a:srcRect l="20160" r="31011" b="48158"/>
            <a:stretch>
              <a:fillRect/>
            </a:stretch>
          </p:blipFill>
          <p:spPr bwMode="auto">
            <a:xfrm>
              <a:off x="357158" y="2143116"/>
              <a:ext cx="3214710" cy="2559861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357158" y="4345552"/>
              <a:ext cx="1544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C000"/>
                  </a:solidFill>
                </a:rPr>
                <a:t>Axiale DP FS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714744" y="1857364"/>
            <a:ext cx="2643206" cy="3581474"/>
            <a:chOff x="3714744" y="1857364"/>
            <a:chExt cx="2643206" cy="3581474"/>
          </a:xfrm>
        </p:grpSpPr>
        <p:pic>
          <p:nvPicPr>
            <p:cNvPr id="6" name="Picture 2" descr="C:\Users\dell\Desktop\image\DSCN6328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10000"/>
            </a:blip>
            <a:srcRect l="21701" t="3617" r="24949"/>
            <a:stretch>
              <a:fillRect/>
            </a:stretch>
          </p:blipFill>
          <p:spPr bwMode="auto">
            <a:xfrm>
              <a:off x="3714744" y="1857364"/>
              <a:ext cx="2643206" cy="3581474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3714744" y="5000636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Sagittale DP</a:t>
              </a:r>
              <a:endPara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572264" y="0"/>
            <a:ext cx="2428892" cy="3371934"/>
            <a:chOff x="6572264" y="0"/>
            <a:chExt cx="2428892" cy="3371934"/>
          </a:xfrm>
        </p:grpSpPr>
        <p:pic>
          <p:nvPicPr>
            <p:cNvPr id="7" name="Picture 2" descr="C:\Users\dell\Desktop\image\DSCN6329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20000"/>
            </a:blip>
            <a:srcRect l="25586" r="33724" b="24682"/>
            <a:stretch>
              <a:fillRect/>
            </a:stretch>
          </p:blipFill>
          <p:spPr bwMode="auto">
            <a:xfrm>
              <a:off x="6572264" y="0"/>
              <a:ext cx="2428892" cy="3371934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6572264" y="2957452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Sagittale T1</a:t>
              </a:r>
              <a:endParaRPr lang="fr-FR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29388" y="3500438"/>
            <a:ext cx="2714612" cy="3012538"/>
            <a:chOff x="6429388" y="3500438"/>
            <a:chExt cx="2714612" cy="3012538"/>
          </a:xfrm>
        </p:grpSpPr>
        <p:pic>
          <p:nvPicPr>
            <p:cNvPr id="9" name="Picture 2" descr="C:\Users\dell\Desktop\image\DSCN6324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-30000" contrast="-20000"/>
            </a:blip>
            <a:srcRect l="24682" t="8055" r="30107" b="23476"/>
            <a:stretch>
              <a:fillRect/>
            </a:stretch>
          </p:blipFill>
          <p:spPr bwMode="auto">
            <a:xfrm>
              <a:off x="6502362" y="3500438"/>
              <a:ext cx="2641638" cy="3000396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6429388" y="614364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</a:rPr>
                <a:t>Coronale DP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14348" y="564357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24"/>
            <a:ext cx="7858180" cy="576638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CAS N° 9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8929718" cy="1714512"/>
          </a:xfrm>
        </p:spPr>
        <p:txBody>
          <a:bodyPr/>
          <a:lstStyle/>
          <a:p>
            <a:r>
              <a:rPr lang="fr-FR" dirty="0" smtClean="0"/>
              <a:t>Innombrables nodules ossifiés du cul de sac quadricipital et du creux poplité  de taille variable présentant un hypersignal central et  un hyposignal périphérique  en rapport avec des </a:t>
            </a:r>
            <a:r>
              <a:rPr lang="fr-FR" dirty="0" err="1" smtClean="0"/>
              <a:t>ostéochondromes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262935" y="2357430"/>
            <a:ext cx="4237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Ostéochondromatose primitive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214282" y="3940973"/>
            <a:ext cx="3214710" cy="2559861"/>
            <a:chOff x="214282" y="3940973"/>
            <a:chExt cx="3214710" cy="2559861"/>
          </a:xfrm>
        </p:grpSpPr>
        <p:pic>
          <p:nvPicPr>
            <p:cNvPr id="5" name="Picture 2" descr="C:\Users\dell\Desktop\image\DSCN6326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10000"/>
            </a:blip>
            <a:srcRect l="20160" r="31011" b="48158"/>
            <a:stretch>
              <a:fillRect/>
            </a:stretch>
          </p:blipFill>
          <p:spPr bwMode="auto">
            <a:xfrm>
              <a:off x="214282" y="3940973"/>
              <a:ext cx="3214710" cy="2559861"/>
            </a:xfrm>
            <a:prstGeom prst="rect">
              <a:avLst/>
            </a:prstGeom>
            <a:noFill/>
          </p:spPr>
        </p:pic>
        <p:cxnSp>
          <p:nvCxnSpPr>
            <p:cNvPr id="17" name="Connecteur droit avec flèche 16"/>
            <p:cNvCxnSpPr/>
            <p:nvPr/>
          </p:nvCxnSpPr>
          <p:spPr>
            <a:xfrm rot="16200000" flipH="1">
              <a:off x="392083" y="4108455"/>
              <a:ext cx="573092" cy="5000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3500430" y="3205112"/>
            <a:ext cx="2643206" cy="3581474"/>
            <a:chOff x="3500430" y="3205112"/>
            <a:chExt cx="2643206" cy="3581474"/>
          </a:xfrm>
        </p:grpSpPr>
        <p:pic>
          <p:nvPicPr>
            <p:cNvPr id="6" name="Picture 2" descr="C:\Users\dell\Desktop\image\DSCN6328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10000"/>
            </a:blip>
            <a:srcRect l="21701" t="3617" r="24949"/>
            <a:stretch>
              <a:fillRect/>
            </a:stretch>
          </p:blipFill>
          <p:spPr bwMode="auto">
            <a:xfrm>
              <a:off x="3500430" y="3205112"/>
              <a:ext cx="2643206" cy="3581474"/>
            </a:xfrm>
            <a:prstGeom prst="rect">
              <a:avLst/>
            </a:prstGeom>
            <a:noFill/>
          </p:spPr>
        </p:pic>
        <p:cxnSp>
          <p:nvCxnSpPr>
            <p:cNvPr id="19" name="Connecteur droit avec flèche 18"/>
            <p:cNvCxnSpPr/>
            <p:nvPr/>
          </p:nvCxnSpPr>
          <p:spPr>
            <a:xfrm>
              <a:off x="3500430" y="3571876"/>
              <a:ext cx="500066" cy="3587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6288080" y="3571876"/>
            <a:ext cx="2641638" cy="3000396"/>
            <a:chOff x="6288080" y="3571876"/>
            <a:chExt cx="2641638" cy="3000396"/>
          </a:xfrm>
        </p:grpSpPr>
        <p:pic>
          <p:nvPicPr>
            <p:cNvPr id="9" name="Picture 2" descr="C:\Users\dell\Desktop\image\DSCN6324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30000" contrast="-20000"/>
            </a:blip>
            <a:srcRect l="24682" t="8055" r="30107" b="23476"/>
            <a:stretch>
              <a:fillRect/>
            </a:stretch>
          </p:blipFill>
          <p:spPr bwMode="auto">
            <a:xfrm>
              <a:off x="6288080" y="3571876"/>
              <a:ext cx="2641638" cy="3000396"/>
            </a:xfrm>
            <a:prstGeom prst="rect">
              <a:avLst/>
            </a:prstGeom>
            <a:noFill/>
          </p:spPr>
        </p:pic>
        <p:cxnSp>
          <p:nvCxnSpPr>
            <p:cNvPr id="21" name="Connecteur droit avec flèche 20"/>
            <p:cNvCxnSpPr/>
            <p:nvPr/>
          </p:nvCxnSpPr>
          <p:spPr>
            <a:xfrm rot="10800000" flipV="1">
              <a:off x="8501090" y="3643314"/>
              <a:ext cx="357190" cy="287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56" y="71414"/>
            <a:ext cx="8701062" cy="785818"/>
          </a:xfrm>
        </p:spPr>
        <p:txBody>
          <a:bodyPr/>
          <a:lstStyle/>
          <a:p>
            <a:r>
              <a:rPr lang="fr-FR" sz="3600" dirty="0" smtClean="0"/>
              <a:t>           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MATÉRIELS ET MÉTHODES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8572560" cy="564357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Sélection de dossiers didactiques  d’IRM du genou réalisée sur une machine 1,5Tesla  illustrant les pathologies les plus fréquentes.</a:t>
            </a:r>
          </a:p>
          <a:p>
            <a:pPr>
              <a:lnSpc>
                <a:spcPct val="170000"/>
              </a:lnSpc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protocole comprenait des séquences en densité de proton (DP)  avec suppression du signal de la graisse (Fat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dans les 3 plans et sagittale  T1 en écho de spin .</a:t>
            </a: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séquences T1 injectée et avec suppression du signal de la graisse </a:t>
            </a: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été réalisées dans certains cas de genou 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non traumatique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92" cy="785818"/>
          </a:xfrm>
        </p:spPr>
        <p:txBody>
          <a:bodyPr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OSTÉOCHONDROMATOSE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8929718" cy="4929222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Prolifération synoviale bénigne associée à un processus de métaplasie, aboutissant à la formation de nodules cartilagineux dans la synovie.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Ces fragments peuvent se calcifier, voire même s'ossifier et se détacher dans la cavité articulaire. Leurs tailles varient de quelques mm à cm.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 genou est l'articulation la plus fréquemment atteinte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peut être primaire ou secondaire.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L’IRM permet un bilan lésionnel précis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8929718" cy="4929222"/>
          </a:xfrm>
        </p:spPr>
        <p:txBody>
          <a:bodyPr>
            <a:noAutofit/>
          </a:bodyPr>
          <a:lstStyle/>
          <a:p>
            <a:r>
              <a:rPr lang="fr-FR" sz="2400" dirty="0" smtClean="0"/>
              <a:t>Aspect IRM:</a:t>
            </a:r>
          </a:p>
          <a:p>
            <a:r>
              <a:rPr lang="fr-FR" sz="2400" dirty="0" smtClean="0"/>
              <a:t>Les fragments purement cartilagineux ont un signal proche de celui du liquide, </a:t>
            </a:r>
            <a:r>
              <a:rPr lang="fr-FR" sz="2400" dirty="0" err="1" smtClean="0"/>
              <a:t>hypointense</a:t>
            </a:r>
            <a:r>
              <a:rPr lang="fr-FR" sz="2400" dirty="0" smtClean="0"/>
              <a:t> en T1 et </a:t>
            </a:r>
            <a:r>
              <a:rPr lang="fr-FR" sz="2400" dirty="0" err="1" smtClean="0"/>
              <a:t>hyperintense</a:t>
            </a:r>
            <a:r>
              <a:rPr lang="fr-FR" sz="2400" dirty="0" smtClean="0"/>
              <a:t> en T2. </a:t>
            </a:r>
          </a:p>
          <a:p>
            <a:endParaRPr lang="fr-FR" sz="2400" dirty="0" smtClean="0"/>
          </a:p>
          <a:p>
            <a:r>
              <a:rPr lang="fr-FR" sz="2400" dirty="0" smtClean="0"/>
              <a:t>Les fragments calcifiés ont un signal </a:t>
            </a:r>
            <a:r>
              <a:rPr lang="fr-FR" sz="2400" dirty="0" err="1" smtClean="0"/>
              <a:t>hypointense</a:t>
            </a:r>
            <a:r>
              <a:rPr lang="fr-FR" sz="2400" dirty="0" smtClean="0"/>
              <a:t> en T1 et T2. </a:t>
            </a:r>
          </a:p>
          <a:p>
            <a:endParaRPr lang="fr-FR" sz="2400" dirty="0" smtClean="0"/>
          </a:p>
          <a:p>
            <a:r>
              <a:rPr lang="fr-FR" sz="2400" dirty="0" smtClean="0"/>
              <a:t>Les fragments ossifiés ont un aspect similaire à celui de l'os et de la graisse est visible à l'intérieur du fragment. </a:t>
            </a:r>
          </a:p>
          <a:p>
            <a:endParaRPr lang="fr-FR" sz="2400" dirty="0" smtClean="0"/>
          </a:p>
          <a:p>
            <a:r>
              <a:rPr lang="fr-FR" sz="2400" dirty="0" smtClean="0"/>
              <a:t>La présence d'un épanchement </a:t>
            </a:r>
            <a:r>
              <a:rPr lang="fr-FR" sz="2400" dirty="0" err="1" smtClean="0"/>
              <a:t>intraarticulaire</a:t>
            </a:r>
            <a:r>
              <a:rPr lang="fr-FR" sz="2400" dirty="0" smtClean="0"/>
              <a:t> peut aider dans la détection des corps </a:t>
            </a:r>
            <a:r>
              <a:rPr lang="fr-FR" sz="2400" dirty="0" err="1" smtClean="0"/>
              <a:t>ostéocartilagineux</a:t>
            </a:r>
            <a:r>
              <a:rPr lang="fr-FR" sz="2400" dirty="0" smtClean="0"/>
              <a:t>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8929718" cy="2071702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F, 14ans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Douleurs du genou droit évoluant depuis 4 mois sans notion de traumatisme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Echographie: épanchement intra-articulaire de moyenne abondance avec épaississement nodulaire de la synoviale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86182" y="0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 N°9</a:t>
            </a: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5286388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Quel est votre diagnostic?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1406" y="2428868"/>
            <a:ext cx="2286016" cy="2168063"/>
            <a:chOff x="71406" y="2428868"/>
            <a:chExt cx="2286016" cy="2168063"/>
          </a:xfrm>
        </p:grpSpPr>
        <p:pic>
          <p:nvPicPr>
            <p:cNvPr id="9" name="Picture 2" descr="C:\Users\dell\Desktop\image\DSCN6316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20000"/>
            </a:blip>
            <a:srcRect l="18352" r="37341" b="43972"/>
            <a:stretch>
              <a:fillRect/>
            </a:stretch>
          </p:blipFill>
          <p:spPr bwMode="auto">
            <a:xfrm>
              <a:off x="71406" y="2428868"/>
              <a:ext cx="2286016" cy="2168063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142844" y="2428868"/>
              <a:ext cx="1182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DP FS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357422" y="2357430"/>
            <a:ext cx="2500330" cy="2214578"/>
            <a:chOff x="2357422" y="2357430"/>
            <a:chExt cx="2500330" cy="2214578"/>
          </a:xfrm>
        </p:grpSpPr>
        <p:pic>
          <p:nvPicPr>
            <p:cNvPr id="7" name="Picture 2" descr="C:\Users\dell\Desktop\image\DSCN6318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20000" contrast="20000"/>
            </a:blip>
            <a:srcRect l="20160" t="2980" r="30107" b="37944"/>
            <a:stretch>
              <a:fillRect/>
            </a:stretch>
          </p:blipFill>
          <p:spPr bwMode="auto">
            <a:xfrm>
              <a:off x="2372001" y="2357430"/>
              <a:ext cx="2485751" cy="2214578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2357422" y="2357430"/>
              <a:ext cx="1182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DP FS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42844" y="4663451"/>
            <a:ext cx="2571768" cy="2123135"/>
            <a:chOff x="142844" y="4663451"/>
            <a:chExt cx="2571768" cy="2123135"/>
          </a:xfrm>
        </p:grpSpPr>
        <p:pic>
          <p:nvPicPr>
            <p:cNvPr id="11" name="Picture 2" descr="C:\Users\dell\Desktop\image\DSCN6303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10000" contrast="-10000"/>
            </a:blip>
            <a:srcRect l="23777" r="24682" b="43972"/>
            <a:stretch>
              <a:fillRect/>
            </a:stretch>
          </p:blipFill>
          <p:spPr bwMode="auto">
            <a:xfrm>
              <a:off x="142844" y="4663451"/>
              <a:ext cx="2571768" cy="2096745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500034" y="6417254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T1 FS </a:t>
              </a:r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gado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857488" y="4714884"/>
            <a:ext cx="1953650" cy="2042452"/>
            <a:chOff x="2857488" y="4714884"/>
            <a:chExt cx="1953650" cy="2042452"/>
          </a:xfrm>
        </p:grpSpPr>
        <p:pic>
          <p:nvPicPr>
            <p:cNvPr id="12" name="Picture 2" descr="C:\Users\dell\Desktop\image\DSCN6306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-10000" contrast="-20000"/>
            </a:blip>
            <a:srcRect l="34361" t="6028" r="25853" b="38512"/>
            <a:stretch>
              <a:fillRect/>
            </a:stretch>
          </p:blipFill>
          <p:spPr bwMode="auto">
            <a:xfrm>
              <a:off x="2857488" y="4714884"/>
              <a:ext cx="1953650" cy="2042452"/>
            </a:xfrm>
            <a:prstGeom prst="rect">
              <a:avLst/>
            </a:prstGeom>
            <a:noFill/>
          </p:spPr>
        </p:pic>
        <p:sp>
          <p:nvSpPr>
            <p:cNvPr id="17" name="ZoneTexte 16"/>
            <p:cNvSpPr txBox="1"/>
            <p:nvPr/>
          </p:nvSpPr>
          <p:spPr>
            <a:xfrm>
              <a:off x="3000364" y="6345816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T1 FS </a:t>
              </a:r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gado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961388" y="2357430"/>
            <a:ext cx="1990317" cy="2369596"/>
            <a:chOff x="4961388" y="2357430"/>
            <a:chExt cx="1990317" cy="2369596"/>
          </a:xfrm>
        </p:grpSpPr>
        <p:pic>
          <p:nvPicPr>
            <p:cNvPr id="10" name="Picture 2" descr="C:\Users\dell\Desktop\image\DSCN6300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bright="-20000"/>
            </a:blip>
            <a:srcRect l="27127" r="18671" b="14399"/>
            <a:stretch>
              <a:fillRect/>
            </a:stretch>
          </p:blipFill>
          <p:spPr bwMode="auto">
            <a:xfrm>
              <a:off x="4961388" y="2357430"/>
              <a:ext cx="1990317" cy="2357454"/>
            </a:xfrm>
            <a:prstGeom prst="rect">
              <a:avLst/>
            </a:prstGeom>
            <a:noFill/>
          </p:spPr>
        </p:pic>
        <p:sp>
          <p:nvSpPr>
            <p:cNvPr id="22" name="ZoneTexte 21"/>
            <p:cNvSpPr txBox="1"/>
            <p:nvPr/>
          </p:nvSpPr>
          <p:spPr>
            <a:xfrm>
              <a:off x="5715008" y="4357694"/>
              <a:ext cx="1192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</a:rPr>
                <a:t>Sag</a:t>
              </a:r>
              <a:r>
                <a:rPr lang="fr-FR" dirty="0" smtClean="0">
                  <a:solidFill>
                    <a:srgbClr val="FFC000"/>
                  </a:solidFill>
                </a:rPr>
                <a:t> DP FS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072330" y="2357430"/>
            <a:ext cx="1906764" cy="2369596"/>
            <a:chOff x="7072330" y="2357430"/>
            <a:chExt cx="1906764" cy="2369596"/>
          </a:xfrm>
        </p:grpSpPr>
        <p:pic>
          <p:nvPicPr>
            <p:cNvPr id="6" name="Picture 2" descr="C:\Users\dell\Desktop\image\DSCN6314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bright="-10000"/>
            </a:blip>
            <a:srcRect l="21065" t="4185" r="29202" b="13831"/>
            <a:stretch>
              <a:fillRect/>
            </a:stretch>
          </p:blipFill>
          <p:spPr bwMode="auto">
            <a:xfrm>
              <a:off x="7072330" y="2357430"/>
              <a:ext cx="1906764" cy="2357454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7973366" y="4357694"/>
              <a:ext cx="956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T2*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929718" cy="2071702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Epaississement nodulaire  irrégulier de la synoviale rehaussé après injection de gadolinium avec dépôt d’hémosidérine sur les séquences T2*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Epanchement intra-articulaire de moyenne abondance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86182" y="0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 N°9</a:t>
            </a: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57818" y="5286388"/>
            <a:ext cx="321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Synovite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villonodulaire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17"/>
          <p:cNvGrpSpPr/>
          <p:nvPr/>
        </p:nvGrpSpPr>
        <p:grpSpPr>
          <a:xfrm>
            <a:off x="71406" y="2428868"/>
            <a:ext cx="2286016" cy="2168063"/>
            <a:chOff x="71406" y="2428868"/>
            <a:chExt cx="2286016" cy="2168063"/>
          </a:xfrm>
        </p:grpSpPr>
        <p:pic>
          <p:nvPicPr>
            <p:cNvPr id="9" name="Picture 2" descr="C:\Users\dell\Desktop\image\DSCN6316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20000"/>
            </a:blip>
            <a:srcRect l="18352" r="37341" b="43972"/>
            <a:stretch>
              <a:fillRect/>
            </a:stretch>
          </p:blipFill>
          <p:spPr bwMode="auto">
            <a:xfrm>
              <a:off x="71406" y="2428868"/>
              <a:ext cx="2286016" cy="2168063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142844" y="2428868"/>
              <a:ext cx="1182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DP FS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e 18"/>
          <p:cNvGrpSpPr/>
          <p:nvPr/>
        </p:nvGrpSpPr>
        <p:grpSpPr>
          <a:xfrm>
            <a:off x="2357422" y="2357430"/>
            <a:ext cx="2500330" cy="2214578"/>
            <a:chOff x="2357422" y="2357430"/>
            <a:chExt cx="2500330" cy="2214578"/>
          </a:xfrm>
        </p:grpSpPr>
        <p:pic>
          <p:nvPicPr>
            <p:cNvPr id="7" name="Picture 2" descr="C:\Users\dell\Desktop\image\DSCN6318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20000" contrast="20000"/>
            </a:blip>
            <a:srcRect l="20160" t="2980" r="30107" b="37944"/>
            <a:stretch>
              <a:fillRect/>
            </a:stretch>
          </p:blipFill>
          <p:spPr bwMode="auto">
            <a:xfrm>
              <a:off x="2372001" y="2357430"/>
              <a:ext cx="2485751" cy="2214578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2357422" y="2357430"/>
              <a:ext cx="1182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DP FS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e 20"/>
          <p:cNvGrpSpPr/>
          <p:nvPr/>
        </p:nvGrpSpPr>
        <p:grpSpPr>
          <a:xfrm>
            <a:off x="142844" y="4663451"/>
            <a:ext cx="2571768" cy="2123135"/>
            <a:chOff x="142844" y="4663451"/>
            <a:chExt cx="2571768" cy="2123135"/>
          </a:xfrm>
        </p:grpSpPr>
        <p:pic>
          <p:nvPicPr>
            <p:cNvPr id="11" name="Picture 2" descr="C:\Users\dell\Desktop\image\DSCN6303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10000" contrast="-10000"/>
            </a:blip>
            <a:srcRect l="23777" r="24682" b="43972"/>
            <a:stretch>
              <a:fillRect/>
            </a:stretch>
          </p:blipFill>
          <p:spPr bwMode="auto">
            <a:xfrm>
              <a:off x="142844" y="4663451"/>
              <a:ext cx="2571768" cy="2096745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500034" y="6417254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T1 FS </a:t>
              </a:r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gado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e 19"/>
          <p:cNvGrpSpPr/>
          <p:nvPr/>
        </p:nvGrpSpPr>
        <p:grpSpPr>
          <a:xfrm>
            <a:off x="2857488" y="4714884"/>
            <a:ext cx="1953650" cy="2042452"/>
            <a:chOff x="2857488" y="4714884"/>
            <a:chExt cx="1953650" cy="2042452"/>
          </a:xfrm>
        </p:grpSpPr>
        <p:pic>
          <p:nvPicPr>
            <p:cNvPr id="12" name="Picture 2" descr="C:\Users\dell\Desktop\image\DSCN6306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-10000" contrast="-20000"/>
            </a:blip>
            <a:srcRect l="34361" t="6028" r="25853" b="38512"/>
            <a:stretch>
              <a:fillRect/>
            </a:stretch>
          </p:blipFill>
          <p:spPr bwMode="auto">
            <a:xfrm>
              <a:off x="2857488" y="4714884"/>
              <a:ext cx="1953650" cy="2042452"/>
            </a:xfrm>
            <a:prstGeom prst="rect">
              <a:avLst/>
            </a:prstGeom>
            <a:noFill/>
          </p:spPr>
        </p:pic>
        <p:sp>
          <p:nvSpPr>
            <p:cNvPr id="17" name="ZoneTexte 16"/>
            <p:cNvSpPr txBox="1"/>
            <p:nvPr/>
          </p:nvSpPr>
          <p:spPr>
            <a:xfrm>
              <a:off x="3000364" y="6345816"/>
              <a:ext cx="171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T1 FS </a:t>
              </a:r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gado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e 23"/>
          <p:cNvGrpSpPr/>
          <p:nvPr/>
        </p:nvGrpSpPr>
        <p:grpSpPr>
          <a:xfrm>
            <a:off x="4961388" y="2357430"/>
            <a:ext cx="1990317" cy="2369596"/>
            <a:chOff x="4961388" y="2357430"/>
            <a:chExt cx="1990317" cy="2369596"/>
          </a:xfrm>
        </p:grpSpPr>
        <p:pic>
          <p:nvPicPr>
            <p:cNvPr id="10" name="Picture 2" descr="C:\Users\dell\Desktop\image\DSCN6300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bright="-20000"/>
            </a:blip>
            <a:srcRect l="27127" r="18671" b="14399"/>
            <a:stretch>
              <a:fillRect/>
            </a:stretch>
          </p:blipFill>
          <p:spPr bwMode="auto">
            <a:xfrm>
              <a:off x="4961388" y="2357430"/>
              <a:ext cx="1990317" cy="2357454"/>
            </a:xfrm>
            <a:prstGeom prst="rect">
              <a:avLst/>
            </a:prstGeom>
            <a:noFill/>
          </p:spPr>
        </p:pic>
        <p:sp>
          <p:nvSpPr>
            <p:cNvPr id="22" name="ZoneTexte 21"/>
            <p:cNvSpPr txBox="1"/>
            <p:nvPr/>
          </p:nvSpPr>
          <p:spPr>
            <a:xfrm>
              <a:off x="5715008" y="4357694"/>
              <a:ext cx="1192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</a:rPr>
                <a:t>Sag</a:t>
              </a:r>
              <a:r>
                <a:rPr lang="fr-FR" dirty="0" smtClean="0">
                  <a:solidFill>
                    <a:srgbClr val="FFC000"/>
                  </a:solidFill>
                </a:rPr>
                <a:t> DP FS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Groupe 24"/>
          <p:cNvGrpSpPr/>
          <p:nvPr/>
        </p:nvGrpSpPr>
        <p:grpSpPr>
          <a:xfrm>
            <a:off x="7072330" y="2357430"/>
            <a:ext cx="1906764" cy="2369596"/>
            <a:chOff x="7072330" y="2357430"/>
            <a:chExt cx="1906764" cy="2369596"/>
          </a:xfrm>
        </p:grpSpPr>
        <p:pic>
          <p:nvPicPr>
            <p:cNvPr id="6" name="Picture 2" descr="C:\Users\dell\Desktop\image\DSCN6314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bright="-10000"/>
            </a:blip>
            <a:srcRect l="21065" t="4185" r="29202" b="13831"/>
            <a:stretch>
              <a:fillRect/>
            </a:stretch>
          </p:blipFill>
          <p:spPr bwMode="auto">
            <a:xfrm>
              <a:off x="7072330" y="2357430"/>
              <a:ext cx="1906764" cy="2357454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7973366" y="4357694"/>
              <a:ext cx="956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Sag</a:t>
              </a:r>
              <a:r>
                <a:rPr lang="fr-FR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T2*</a:t>
              </a:r>
              <a:endPara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642942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SYNOVITE VILLONODULAIRE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8929718" cy="564360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1800" dirty="0" smtClean="0">
                <a:latin typeface="Constantia" pitchFamily="18" charset="0"/>
              </a:rPr>
              <a:t> </a:t>
            </a:r>
            <a:r>
              <a:rPr lang="fr-FR" sz="2400" dirty="0" smtClean="0">
                <a:latin typeface="Constantia" pitchFamily="18" charset="0"/>
              </a:rPr>
              <a:t>La synovite villonodulaire correspond à une hypertrophie de la membrane synoviale  qui peut être focale ou diffuse.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nstantia" pitchFamily="18" charset="0"/>
              </a:rPr>
              <a:t>L’ IRM constitue l’examen de référence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nstantia" pitchFamily="18" charset="0"/>
              </a:rPr>
              <a:t>Elle permet de préciser, l’envahissement synovial, l ’extension </a:t>
            </a:r>
          </a:p>
          <a:p>
            <a:r>
              <a:rPr lang="fr-FR" sz="2400" dirty="0" smtClean="0">
                <a:latin typeface="Constantia" pitchFamily="18" charset="0"/>
              </a:rPr>
              <a:t> osseuse et vers les parties molles. </a:t>
            </a:r>
          </a:p>
          <a:p>
            <a:endParaRPr lang="fr-FR" sz="24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nstantia" pitchFamily="18" charset="0"/>
              </a:rPr>
              <a:t>Elle montre des nodules de signal variable, des dépôts     d’hémosidérine qui apparaissent en hyposignalT2* et inconstamment des plages focales en  hyper-intense T1 siégeant au niveau de l’espace de </a:t>
            </a:r>
            <a:r>
              <a:rPr lang="fr-FR" sz="2400" dirty="0" err="1" smtClean="0">
                <a:latin typeface="Constantia" pitchFamily="18" charset="0"/>
              </a:rPr>
              <a:t>Hoffa</a:t>
            </a:r>
            <a:r>
              <a:rPr lang="fr-FR" sz="2400" dirty="0" smtClean="0">
                <a:latin typeface="Constantia" pitchFamily="18" charset="0"/>
              </a:rPr>
              <a:t>, du </a:t>
            </a:r>
            <a:r>
              <a:rPr lang="fr-FR" sz="2400" dirty="0" err="1" smtClean="0">
                <a:latin typeface="Constantia" pitchFamily="18" charset="0"/>
              </a:rPr>
              <a:t>récessus</a:t>
            </a:r>
            <a:r>
              <a:rPr lang="fr-FR" sz="2400" dirty="0" smtClean="0">
                <a:latin typeface="Constantia" pitchFamily="18" charset="0"/>
              </a:rPr>
              <a:t> quadricipital ou au niveau de l’échancrure inter-condylienne an arrière du ligament collatéral postérieur.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 algn="just">
              <a:lnSpc>
                <a:spcPct val="170000"/>
              </a:lnSpc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0"/>
            <a:ext cx="4143404" cy="571504"/>
          </a:xfrm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CONCLUSION  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8286808" cy="4714908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L’étude de ces cas montre que l’IRM  est l’examen clé de la pathologie courante traumatique ou non traumatique du genou.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L'analyse systématique anatomique et compartimentale permet un bilan lésionnel exhaustif, un diagnostic précis et une prise en charge thérapeutique adaptée.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L'IRM a une sémiologie spécifique que le radiologue doit s'astreindre à rechercher afin de poser le bon diagnostic lésionnel.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4"/>
            <a:ext cx="8058152" cy="571504"/>
          </a:xfrm>
        </p:spPr>
        <p:txBody>
          <a:bodyPr/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CAS N°1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143932" cy="2000264"/>
          </a:xfrm>
        </p:spPr>
        <p:txBody>
          <a:bodyPr>
            <a:noAutofit/>
          </a:bodyPr>
          <a:lstStyle/>
          <a:p>
            <a:r>
              <a:rPr lang="fr-FR" sz="2000" dirty="0" smtClean="0"/>
              <a:t> </a:t>
            </a:r>
            <a:r>
              <a:rPr lang="fr-FR" sz="2400" dirty="0" smtClean="0"/>
              <a:t>Homme, 45ans</a:t>
            </a:r>
          </a:p>
          <a:p>
            <a:r>
              <a:rPr lang="fr-FR" sz="2400" dirty="0" smtClean="0"/>
              <a:t> Notion de traumatisme du genou  droit il y a un an.</a:t>
            </a:r>
          </a:p>
          <a:p>
            <a:r>
              <a:rPr lang="fr-FR" sz="2400" dirty="0" smtClean="0"/>
              <a:t>  Actuellement gonalgie droite et  dérobement</a:t>
            </a:r>
          </a:p>
          <a:p>
            <a:r>
              <a:rPr lang="fr-FR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pic>
        <p:nvPicPr>
          <p:cNvPr id="1033" name="Picture 9" descr="C:\Users\dell\Desktop\export\sdc\rupture_comp_LCA\se001.png"/>
          <p:cNvPicPr>
            <a:picLocks noChangeAspect="1" noChangeArrowheads="1"/>
          </p:cNvPicPr>
          <p:nvPr/>
        </p:nvPicPr>
        <p:blipFill>
          <a:blip r:embed="rId2"/>
          <a:srcRect l="17773" t="14844" r="13379" b="10449"/>
          <a:stretch>
            <a:fillRect/>
          </a:stretch>
        </p:blipFill>
        <p:spPr bwMode="auto">
          <a:xfrm>
            <a:off x="3214678" y="2857496"/>
            <a:ext cx="2928958" cy="31782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grpSp>
        <p:nvGrpSpPr>
          <p:cNvPr id="11" name="Groupe 10"/>
          <p:cNvGrpSpPr/>
          <p:nvPr/>
        </p:nvGrpSpPr>
        <p:grpSpPr>
          <a:xfrm>
            <a:off x="214282" y="2857496"/>
            <a:ext cx="3000396" cy="3154263"/>
            <a:chOff x="214282" y="2857496"/>
            <a:chExt cx="3000396" cy="3154263"/>
          </a:xfrm>
        </p:grpSpPr>
        <p:pic>
          <p:nvPicPr>
            <p:cNvPr id="1034" name="Picture 10" descr="C:\Users\dell\Desktop\export\sdc\rupture_comp_LCA\se014.png"/>
            <p:cNvPicPr>
              <a:picLocks noChangeAspect="1" noChangeArrowheads="1"/>
            </p:cNvPicPr>
            <p:nvPr/>
          </p:nvPicPr>
          <p:blipFill>
            <a:blip r:embed="rId3"/>
            <a:srcRect l="19238" t="26562" r="23633" b="13379"/>
            <a:stretch>
              <a:fillRect/>
            </a:stretch>
          </p:blipFill>
          <p:spPr bwMode="auto">
            <a:xfrm>
              <a:off x="214282" y="2857496"/>
              <a:ext cx="3000396" cy="3154263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214282" y="2928934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C000"/>
                  </a:solidFill>
                </a:rPr>
                <a:t>Coronale DP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286116" y="285749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C000"/>
                </a:solidFill>
              </a:rPr>
              <a:t>Axiale DP</a:t>
            </a:r>
            <a:endParaRPr lang="fr-FR" sz="2000" dirty="0">
              <a:solidFill>
                <a:srgbClr val="FFC000"/>
              </a:solidFill>
            </a:endParaRPr>
          </a:p>
        </p:txBody>
      </p:sp>
      <p:pic>
        <p:nvPicPr>
          <p:cNvPr id="1035" name="Picture 11" descr="C:\Users\dell\Desktop\export\sdc\rupture_comp_LCA\se006.png"/>
          <p:cNvPicPr>
            <a:picLocks noChangeAspect="1" noChangeArrowheads="1"/>
          </p:cNvPicPr>
          <p:nvPr/>
        </p:nvPicPr>
        <p:blipFill>
          <a:blip r:embed="rId4"/>
          <a:srcRect l="8516" t="25390" r="37343" b="13086"/>
          <a:stretch>
            <a:fillRect/>
          </a:stretch>
        </p:blipFill>
        <p:spPr bwMode="auto">
          <a:xfrm>
            <a:off x="6215074" y="2786058"/>
            <a:ext cx="2857520" cy="324718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6286512" y="27860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Sagittal DP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00298" y="6182045"/>
            <a:ext cx="360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-24"/>
            <a:ext cx="7715304" cy="505224"/>
          </a:xfrm>
        </p:spPr>
        <p:txBody>
          <a:bodyPr/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CAS N°1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671394" y="857232"/>
            <a:ext cx="4044010" cy="4429156"/>
            <a:chOff x="4671394" y="857232"/>
            <a:chExt cx="4044010" cy="4429156"/>
          </a:xfrm>
        </p:grpSpPr>
        <p:pic>
          <p:nvPicPr>
            <p:cNvPr id="1035" name="Picture 11" descr="C:\Users\dell\Desktop\export\sdc\rupture_comp_LCA\se006.png"/>
            <p:cNvPicPr>
              <a:picLocks noChangeAspect="1" noChangeArrowheads="1"/>
            </p:cNvPicPr>
            <p:nvPr/>
          </p:nvPicPr>
          <p:blipFill>
            <a:blip r:embed="rId2"/>
            <a:srcRect l="6054" t="19238" r="32422" b="13379"/>
            <a:stretch>
              <a:fillRect/>
            </a:stretch>
          </p:blipFill>
          <p:spPr bwMode="auto">
            <a:xfrm>
              <a:off x="4671394" y="857232"/>
              <a:ext cx="4044010" cy="442915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6429388" y="3143248"/>
              <a:ext cx="571504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0" y="813304"/>
            <a:ext cx="4286248" cy="4506057"/>
            <a:chOff x="0" y="813304"/>
            <a:chExt cx="4286248" cy="4506057"/>
          </a:xfrm>
        </p:grpSpPr>
        <p:pic>
          <p:nvPicPr>
            <p:cNvPr id="1034" name="Picture 10" descr="C:\Users\dell\Desktop\export\sdc\rupture_comp_LCA\se014.png"/>
            <p:cNvPicPr>
              <a:picLocks noChangeAspect="1" noChangeArrowheads="1"/>
            </p:cNvPicPr>
            <p:nvPr/>
          </p:nvPicPr>
          <p:blipFill>
            <a:blip r:embed="rId3"/>
            <a:srcRect l="19238" t="26562" r="23633" b="13379"/>
            <a:stretch>
              <a:fillRect/>
            </a:stretch>
          </p:blipFill>
          <p:spPr bwMode="auto">
            <a:xfrm>
              <a:off x="0" y="813304"/>
              <a:ext cx="4286248" cy="4506057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 rot="5400000">
              <a:off x="2143108" y="2786058"/>
              <a:ext cx="357190" cy="357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0" y="5500702"/>
            <a:ext cx="9063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Absence de visualisation du ligament croisé antérieur (LCA) en rapport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avec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rupture complète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24"/>
            <a:ext cx="7858180" cy="576638"/>
          </a:xfrm>
        </p:spPr>
        <p:txBody>
          <a:bodyPr/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Rupture du LCA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7158" y="1143008"/>
            <a:ext cx="8786842" cy="6072206"/>
          </a:xfrm>
        </p:spPr>
        <p:txBody>
          <a:bodyPr>
            <a:noAutofit/>
          </a:bodyPr>
          <a:lstStyle/>
          <a:p>
            <a:r>
              <a:rPr lang="fr-FR" sz="2400" dirty="0" smtClean="0"/>
              <a:t> Le diagnostic de rupture du LCA en IRM repose sur des signes directs et indirects</a:t>
            </a:r>
          </a:p>
          <a:p>
            <a:r>
              <a:rPr lang="fr-FR" sz="2400" dirty="0" smtClean="0"/>
              <a:t>Signes directs : </a:t>
            </a:r>
            <a:br>
              <a:rPr lang="fr-FR" sz="2400" dirty="0" smtClean="0"/>
            </a:br>
            <a:r>
              <a:rPr lang="fr-FR" sz="2400" dirty="0" smtClean="0"/>
              <a:t>   * Non visualisation du LCA</a:t>
            </a:r>
          </a:p>
          <a:p>
            <a:r>
              <a:rPr lang="fr-FR" sz="2400" dirty="0" smtClean="0"/>
              <a:t>   * Visualisation de la zone de rupture </a:t>
            </a:r>
          </a:p>
          <a:p>
            <a:r>
              <a:rPr lang="fr-FR" sz="2400" dirty="0" smtClean="0"/>
              <a:t>   * Aspect en hypersignal sur les séquences T2</a:t>
            </a:r>
          </a:p>
          <a:p>
            <a:r>
              <a:rPr lang="fr-FR" sz="2400" dirty="0" smtClean="0"/>
              <a:t>   * Anomalie d’orientation: horizantalisation  du LCA</a:t>
            </a:r>
          </a:p>
          <a:p>
            <a:r>
              <a:rPr lang="fr-FR" sz="2400" dirty="0" smtClean="0"/>
              <a:t>Signes indirects  :</a:t>
            </a:r>
          </a:p>
          <a:p>
            <a:r>
              <a:rPr lang="fr-FR" sz="2400" dirty="0" smtClean="0"/>
              <a:t>   * Contusions osseuses de la partie antérieure du condyle latéral </a:t>
            </a:r>
          </a:p>
          <a:p>
            <a:r>
              <a:rPr lang="fr-FR" sz="2400" dirty="0" smtClean="0"/>
              <a:t>      et la partie postérieure du plateau tibial externe.</a:t>
            </a:r>
          </a:p>
          <a:p>
            <a:r>
              <a:rPr lang="fr-FR" sz="2400" dirty="0" smtClean="0"/>
              <a:t>   * Tiroir tibial antérieur &gt; 7mm </a:t>
            </a:r>
          </a:p>
          <a:p>
            <a:r>
              <a:rPr lang="fr-FR" sz="2400" dirty="0" smtClean="0"/>
              <a:t>   * Anomalies d’orientation du LCP: verticalisation  du LCP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71462"/>
            <a:ext cx="7572428" cy="719514"/>
          </a:xfrm>
        </p:spPr>
        <p:txBody>
          <a:bodyPr/>
          <a:lstStyle/>
          <a:p>
            <a:pPr algn="ctr"/>
            <a:r>
              <a:rPr lang="fr-FR" sz="3200" dirty="0" smtClean="0"/>
              <a:t>CAS N°2: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8" y="785794"/>
            <a:ext cx="8858280" cy="2428892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H, 27 ans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Accident de la voie publique  avec choc direct sur le genou gauche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Douleur, tuméfaction et limitation de la mobilité.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RX genou F/P: pas de fracture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143636" y="2143116"/>
            <a:ext cx="2857520" cy="3643338"/>
            <a:chOff x="6143636" y="2143116"/>
            <a:chExt cx="2857520" cy="3643338"/>
          </a:xfrm>
        </p:grpSpPr>
        <p:pic>
          <p:nvPicPr>
            <p:cNvPr id="5" name="Picture 6" descr="E:\export\sdc\lcp_sag\ln004.jpg"/>
            <p:cNvPicPr>
              <a:picLocks noChangeAspect="1" noChangeArrowheads="1"/>
            </p:cNvPicPr>
            <p:nvPr/>
          </p:nvPicPr>
          <p:blipFill>
            <a:blip r:embed="rId2"/>
            <a:srcRect l="27452" r="27884"/>
            <a:stretch>
              <a:fillRect/>
            </a:stretch>
          </p:blipFill>
          <p:spPr bwMode="auto">
            <a:xfrm>
              <a:off x="6180553" y="2143116"/>
              <a:ext cx="2820603" cy="3643338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6143636" y="2143116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Sagittale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0" y="3071810"/>
            <a:ext cx="2857488" cy="2743163"/>
            <a:chOff x="0" y="3071810"/>
            <a:chExt cx="2857488" cy="2743163"/>
          </a:xfrm>
        </p:grpSpPr>
        <p:pic>
          <p:nvPicPr>
            <p:cNvPr id="7" name="Picture 9" descr="E:\export\sdc\lcp_2\ln006.jpg"/>
            <p:cNvPicPr>
              <a:picLocks noChangeAspect="1" noChangeArrowheads="1"/>
            </p:cNvPicPr>
            <p:nvPr/>
          </p:nvPicPr>
          <p:blipFill>
            <a:blip r:embed="rId3"/>
            <a:srcRect l="23438" t="25000" r="31490"/>
            <a:stretch>
              <a:fillRect/>
            </a:stretch>
          </p:blipFill>
          <p:spPr bwMode="auto">
            <a:xfrm>
              <a:off x="0" y="3071810"/>
              <a:ext cx="2857488" cy="2743163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0" y="307181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Coronale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214678" y="3071810"/>
            <a:ext cx="2714644" cy="2714618"/>
            <a:chOff x="3214678" y="3071810"/>
            <a:chExt cx="2714644" cy="2714618"/>
          </a:xfrm>
        </p:grpSpPr>
        <p:pic>
          <p:nvPicPr>
            <p:cNvPr id="8" name="Picture 10" descr="E:\export\sdc\lcp_2\ln007.jpg"/>
            <p:cNvPicPr>
              <a:picLocks noChangeAspect="1" noChangeArrowheads="1"/>
            </p:cNvPicPr>
            <p:nvPr/>
          </p:nvPicPr>
          <p:blipFill>
            <a:blip r:embed="rId4"/>
            <a:srcRect l="25241" t="28125" r="33293"/>
            <a:stretch>
              <a:fillRect/>
            </a:stretch>
          </p:blipFill>
          <p:spPr bwMode="auto">
            <a:xfrm>
              <a:off x="3214678" y="3071810"/>
              <a:ext cx="2714644" cy="2714618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214678" y="307181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C000"/>
                  </a:solidFill>
                </a:rPr>
                <a:t>Coronale DP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071670" y="600076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votre diagnostic?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7572428" cy="719514"/>
          </a:xfrm>
        </p:spPr>
        <p:txBody>
          <a:bodyPr/>
          <a:lstStyle/>
          <a:p>
            <a:pPr algn="ctr"/>
            <a:r>
              <a:rPr lang="fr-FR" sz="3200" dirty="0" smtClean="0"/>
              <a:t>CAS N°2: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8786842" cy="1928826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Absence de visualisation du LCP (      ) en rapport avec une rupture complète.</a:t>
            </a:r>
          </a:p>
          <a:p>
            <a:pPr algn="just"/>
            <a:r>
              <a:rPr lang="fr-FR" sz="2400" dirty="0" smtClean="0"/>
              <a:t>Hypersignal T2 du spongieux sous chondral du plateau tibial et du condyle fémoral externe en rapport avec des foyers de contusion osseux (       ).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500562" y="114298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6000760" y="2928934"/>
            <a:ext cx="2931215" cy="3786214"/>
            <a:chOff x="6000760" y="2928934"/>
            <a:chExt cx="2931215" cy="3786214"/>
          </a:xfrm>
        </p:grpSpPr>
        <p:pic>
          <p:nvPicPr>
            <p:cNvPr id="5" name="Picture 6" descr="E:\export\sdc\lcp_sag\ln004.jpg"/>
            <p:cNvPicPr>
              <a:picLocks noChangeAspect="1" noChangeArrowheads="1"/>
            </p:cNvPicPr>
            <p:nvPr/>
          </p:nvPicPr>
          <p:blipFill>
            <a:blip r:embed="rId2"/>
            <a:srcRect l="27452" r="27884"/>
            <a:stretch>
              <a:fillRect/>
            </a:stretch>
          </p:blipFill>
          <p:spPr bwMode="auto">
            <a:xfrm>
              <a:off x="6000760" y="2928934"/>
              <a:ext cx="2931215" cy="3786214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22" name="Connecteur droit avec flèche 21"/>
            <p:cNvCxnSpPr/>
            <p:nvPr/>
          </p:nvCxnSpPr>
          <p:spPr>
            <a:xfrm rot="5400000">
              <a:off x="7929586" y="4786322"/>
              <a:ext cx="42862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Étoile à 5 branches 23"/>
          <p:cNvSpPr/>
          <p:nvPr/>
        </p:nvSpPr>
        <p:spPr>
          <a:xfrm>
            <a:off x="1214414" y="2571744"/>
            <a:ext cx="285752" cy="20002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3691949"/>
            <a:ext cx="3000364" cy="2880323"/>
            <a:chOff x="0" y="3691949"/>
            <a:chExt cx="3000364" cy="2880323"/>
          </a:xfrm>
        </p:grpSpPr>
        <p:pic>
          <p:nvPicPr>
            <p:cNvPr id="7" name="Picture 9" descr="E:\export\sdc\lcp_2\ln006.jpg"/>
            <p:cNvPicPr>
              <a:picLocks noChangeAspect="1" noChangeArrowheads="1"/>
            </p:cNvPicPr>
            <p:nvPr/>
          </p:nvPicPr>
          <p:blipFill>
            <a:blip r:embed="rId3"/>
            <a:srcRect l="23438" t="25000" r="31490"/>
            <a:stretch>
              <a:fillRect/>
            </a:stretch>
          </p:blipFill>
          <p:spPr bwMode="auto">
            <a:xfrm>
              <a:off x="0" y="3691949"/>
              <a:ext cx="3000364" cy="2880323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25" name="Étoile à 5 branches 24"/>
            <p:cNvSpPr/>
            <p:nvPr/>
          </p:nvSpPr>
          <p:spPr>
            <a:xfrm>
              <a:off x="1714480" y="5500702"/>
              <a:ext cx="285752" cy="2000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71802" y="3714778"/>
            <a:ext cx="2928960" cy="2928932"/>
            <a:chOff x="3071802" y="3714778"/>
            <a:chExt cx="2928960" cy="2928932"/>
          </a:xfrm>
        </p:grpSpPr>
        <p:pic>
          <p:nvPicPr>
            <p:cNvPr id="8" name="Picture 10" descr="E:\export\sdc\lcp_2\ln007.jpg"/>
            <p:cNvPicPr>
              <a:picLocks noChangeAspect="1" noChangeArrowheads="1"/>
            </p:cNvPicPr>
            <p:nvPr/>
          </p:nvPicPr>
          <p:blipFill>
            <a:blip r:embed="rId4"/>
            <a:srcRect l="25241" t="28125" r="33293"/>
            <a:stretch>
              <a:fillRect/>
            </a:stretch>
          </p:blipFill>
          <p:spPr bwMode="auto">
            <a:xfrm>
              <a:off x="3071802" y="3714778"/>
              <a:ext cx="2928960" cy="292893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cxnSp>
          <p:nvCxnSpPr>
            <p:cNvPr id="26" name="Connecteur droit avec flèche 25"/>
            <p:cNvCxnSpPr/>
            <p:nvPr/>
          </p:nvCxnSpPr>
          <p:spPr>
            <a:xfrm rot="5400000">
              <a:off x="4643438" y="4500570"/>
              <a:ext cx="42862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2143108" y="3000372"/>
            <a:ext cx="365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 complète du LCP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-24"/>
            <a:ext cx="7629524" cy="719514"/>
          </a:xfrm>
        </p:spPr>
        <p:txBody>
          <a:bodyPr/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Rupture du LCP</a:t>
            </a:r>
            <a:r>
              <a:rPr lang="fr-FR" sz="6000" dirty="0" smtClean="0"/>
              <a:t>:</a:t>
            </a:r>
            <a:endParaRPr lang="fr-FR" sz="6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8643998" cy="564360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nstantia" pitchFamily="18" charset="0"/>
              </a:rPr>
              <a:t> Le LCP est plus résistant que LCA 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nstantia" pitchFamily="18" charset="0"/>
            </a:endParaRPr>
          </a:p>
          <a:p>
            <a:r>
              <a:rPr lang="fr-FR" sz="2400" dirty="0" smtClean="0">
                <a:latin typeface="Constantia" pitchFamily="18" charset="0"/>
              </a:rPr>
              <a:t>Sa rupture aigue se voit dans  3 à20 % des entorses du genou lors d’ un traumatisme violent (mécanisme de tableau de bord lors d’un AVP.</a:t>
            </a:r>
          </a:p>
          <a:p>
            <a:endParaRPr lang="fr-FR" sz="24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nstantia" pitchFamily="18" charset="0"/>
              </a:rPr>
              <a:t>Les  radiographies standard peuvent révéler une avulsion retro                spinale ou un  tiroir postérieur 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nstantia" pitchFamily="18" charset="0"/>
              </a:rPr>
              <a:t>Signes de rupture  du LCP à l’ IRM:</a:t>
            </a:r>
          </a:p>
          <a:p>
            <a:r>
              <a:rPr lang="fr-FR" sz="2400" dirty="0" smtClean="0">
                <a:latin typeface="Constantia" pitchFamily="18" charset="0"/>
              </a:rPr>
              <a:t>    Interruption des bords du LCP </a:t>
            </a:r>
          </a:p>
          <a:p>
            <a:r>
              <a:rPr lang="fr-FR" sz="2400" dirty="0" smtClean="0">
                <a:latin typeface="Constantia" pitchFamily="18" charset="0"/>
              </a:rPr>
              <a:t>    discontinuité complète des fibres</a:t>
            </a:r>
          </a:p>
          <a:p>
            <a:r>
              <a:rPr lang="fr-FR" sz="2400" dirty="0" smtClean="0">
                <a:latin typeface="Constantia" pitchFamily="18" charset="0"/>
              </a:rPr>
              <a:t>    des lésions associées à savoir une contusion osseuse , une </a:t>
            </a:r>
          </a:p>
          <a:p>
            <a:r>
              <a:rPr lang="fr-FR" sz="2400" dirty="0" smtClean="0">
                <a:latin typeface="Constantia" pitchFamily="18" charset="0"/>
              </a:rPr>
              <a:t>    lésion méniscale ou une  lésion LCA (30-65 %)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pPr>
              <a:buFont typeface="Arial" pitchFamily="34" charset="0"/>
              <a:buChar char="•"/>
            </a:pPr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3627</TotalTime>
  <Words>1776</Words>
  <Application>Microsoft Office PowerPoint</Application>
  <PresentationFormat>Affichage à l'écran (4:3)</PresentationFormat>
  <Paragraphs>330</Paragraphs>
  <Slides>35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Débit</vt:lpstr>
      <vt:lpstr>IRM DU GENOU : SIGNES À NE PAS MANQUER</vt:lpstr>
      <vt:lpstr>                INTRODUCTION </vt:lpstr>
      <vt:lpstr>            MATÉRIELS ET MÉTHODES </vt:lpstr>
      <vt:lpstr>CAS N°1</vt:lpstr>
      <vt:lpstr>CAS N°1</vt:lpstr>
      <vt:lpstr>Rupture du LCA</vt:lpstr>
      <vt:lpstr>CAS N°2:</vt:lpstr>
      <vt:lpstr>CAS N°2:</vt:lpstr>
      <vt:lpstr>Rupture du LCP:</vt:lpstr>
      <vt:lpstr>CAS N°3</vt:lpstr>
      <vt:lpstr>CAS N°3</vt:lpstr>
      <vt:lpstr>ENTORSE DES LIGAMENTS COLLATÉRAUX</vt:lpstr>
      <vt:lpstr>CAS N°4</vt:lpstr>
      <vt:lpstr>CAS N°4</vt:lpstr>
      <vt:lpstr>RUPTURE DU TENDON ROTULIEN</vt:lpstr>
      <vt:lpstr>                CAS N° 5</vt:lpstr>
      <vt:lpstr>                                          CAS N° 5</vt:lpstr>
      <vt:lpstr>   CAS N° 6</vt:lpstr>
      <vt:lpstr>   CAS N° 6</vt:lpstr>
      <vt:lpstr>                            LÉSIONS MÉNISCALES</vt:lpstr>
      <vt:lpstr>Diapositive 21</vt:lpstr>
      <vt:lpstr>CAS N° 7</vt:lpstr>
      <vt:lpstr>CAS N° 7</vt:lpstr>
      <vt:lpstr>CAS N° 8</vt:lpstr>
      <vt:lpstr>CAS N° 8</vt:lpstr>
      <vt:lpstr>OSTÉOCHONDRITE DISSÉQUANTE</vt:lpstr>
      <vt:lpstr>OSTÉOCHONDRITE DISSÉQUANTE</vt:lpstr>
      <vt:lpstr>                                    CAS N° 9</vt:lpstr>
      <vt:lpstr>                                    CAS N° 9</vt:lpstr>
      <vt:lpstr>OSTÉOCHONDROMATOSE </vt:lpstr>
      <vt:lpstr>Diapositive 31</vt:lpstr>
      <vt:lpstr>Diapositive 32</vt:lpstr>
      <vt:lpstr>Diapositive 33</vt:lpstr>
      <vt:lpstr>                  SYNOVITE VILLONODULAIRE</vt:lpstr>
      <vt:lpstr>        CONCLUSION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IRM du genou : signes à ne pas manquer</dc:title>
  <dc:creator>dell</dc:creator>
  <cp:lastModifiedBy>Fujitsu</cp:lastModifiedBy>
  <cp:revision>245</cp:revision>
  <dcterms:created xsi:type="dcterms:W3CDTF">2012-04-09T17:48:47Z</dcterms:created>
  <dcterms:modified xsi:type="dcterms:W3CDTF">2012-04-19T11:59:47Z</dcterms:modified>
</cp:coreProperties>
</file>