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9" r:id="rId9"/>
    <p:sldId id="268" r:id="rId10"/>
    <p:sldId id="261" r:id="rId11"/>
    <p:sldId id="271" r:id="rId12"/>
    <p:sldId id="263" r:id="rId13"/>
    <p:sldId id="264" r:id="rId14"/>
    <p:sldId id="272" r:id="rId15"/>
    <p:sldId id="277" r:id="rId16"/>
    <p:sldId id="273" r:id="rId17"/>
    <p:sldId id="278" r:id="rId18"/>
    <p:sldId id="274" r:id="rId19"/>
    <p:sldId id="276" r:id="rId20"/>
    <p:sldId id="279" r:id="rId21"/>
    <p:sldId id="275" r:id="rId22"/>
    <p:sldId id="262" r:id="rId23"/>
    <p:sldId id="270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FFE9A3"/>
    <a:srgbClr val="993300"/>
    <a:srgbClr val="006600"/>
    <a:srgbClr val="990000"/>
    <a:srgbClr val="996633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09" autoAdjust="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9927-D6FB-4ECA-ADD2-1CFF520891F8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81DE-325C-4E51-B2C8-689E2E601ABA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B505-58D3-4687-BBD0-737BF6D9216E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1FD8-CBEA-4A4E-8380-9A952ECCFC49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395-6328-4176-AB56-CE649CEEA219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BD35-5990-4B6A-B2DB-F0120FFCB173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602-FE4C-4103-845B-D8C224A7C197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F54492-7FA2-48C4-9652-117A0E457822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8BFB-FFBB-4DD3-8C17-9FF7DFC8B07D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47B312-56FE-405E-99B6-27E64A191E71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BA88-9D64-4457-8549-9CECB034B26E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6B6DBF-6F6B-4992-8FAA-5B9218449615}" type="slidenum">
              <a:rPr lang="es-ES" smtClean="0"/>
              <a:pPr/>
              <a:t>‹N°›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6480048" cy="26117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PHARYNGEAL GERM CELL 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TUMOR</a:t>
            </a:r>
            <a:endParaRPr lang="fr-FR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>
              <a:solidFill>
                <a:srgbClr val="99663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6228601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r>
              <a:rPr lang="fr-FR" sz="1400" b="1" dirty="0">
                <a:solidFill>
                  <a:schemeClr val="bg1"/>
                </a:solidFill>
              </a:rPr>
              <a:t>R. AOUINI, S. KOUKI, A. HRICHI , I. GANZOUI, M. LANDOULSI  , S. BOUGUERRA, Y. AROUS, H. BOUJEMAA, N. BEN ABDALLAH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86776" y="2142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HN5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19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DISCUSSION:</a:t>
            </a:r>
            <a:endParaRPr lang="fr-FR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Germ cell tumors are neoplasms arising from primordial germ cells and are composed of embryonic ectodermal, mesodermal, and endodermal tissue and/or extra-embryonic tissues, such as </a:t>
            </a:r>
            <a:r>
              <a:rPr lang="en-US" sz="2400" dirty="0" err="1" smtClean="0"/>
              <a:t>trophoblast</a:t>
            </a:r>
            <a:r>
              <a:rPr lang="en-US" sz="2400" dirty="0" smtClean="0"/>
              <a:t> and yolk sac.</a:t>
            </a:r>
          </a:p>
          <a:p>
            <a:endParaRPr lang="fr-FR" sz="2400" dirty="0" smtClean="0">
              <a:latin typeface="Plantin"/>
            </a:endParaRPr>
          </a:p>
          <a:p>
            <a:pPr algn="just"/>
            <a:r>
              <a:rPr lang="fr-FR" sz="2400" dirty="0" err="1" smtClean="0">
                <a:latin typeface="Plantin"/>
              </a:rPr>
              <a:t>Embryologic</a:t>
            </a:r>
            <a:r>
              <a:rPr lang="fr-FR" sz="2400" dirty="0" smtClean="0">
                <a:latin typeface="Plantin"/>
              </a:rPr>
              <a:t> </a:t>
            </a:r>
            <a:r>
              <a:rPr lang="en-US" sz="2400" dirty="0" smtClean="0">
                <a:latin typeface="Plantin"/>
              </a:rPr>
              <a:t>and </a:t>
            </a:r>
            <a:r>
              <a:rPr lang="en-US" sz="2400" dirty="0" err="1" smtClean="0">
                <a:latin typeface="Plantin"/>
              </a:rPr>
              <a:t>histopathologic</a:t>
            </a:r>
            <a:r>
              <a:rPr lang="en-US" sz="2400" dirty="0" smtClean="0">
                <a:latin typeface="Plantin"/>
              </a:rPr>
              <a:t> considerations suggest two different origins of </a:t>
            </a:r>
            <a:r>
              <a:rPr lang="en-US" sz="2400" dirty="0" err="1" smtClean="0">
                <a:latin typeface="Plantin"/>
              </a:rPr>
              <a:t>extragonadal</a:t>
            </a:r>
            <a:r>
              <a:rPr lang="en-US" sz="2400" dirty="0" smtClean="0">
                <a:latin typeface="Plantin"/>
              </a:rPr>
              <a:t> GCTs: metastases from gonadal GCTs and primary GCTs originating from migrated primordial germ cells.</a:t>
            </a:r>
          </a:p>
          <a:p>
            <a:pPr lvl="0" algn="just"/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smtClean="0"/>
              <a:t>Among </a:t>
            </a:r>
            <a:r>
              <a:rPr lang="en-US" sz="2400" dirty="0"/>
              <a:t>the various histologic subtypes of </a:t>
            </a:r>
            <a:r>
              <a:rPr lang="en-US" sz="2400" dirty="0" smtClean="0"/>
              <a:t>GCTs    benign </a:t>
            </a:r>
            <a:r>
              <a:rPr lang="en-US" sz="2400" dirty="0" err="1"/>
              <a:t>teratomas</a:t>
            </a:r>
            <a:r>
              <a:rPr lang="en-US" sz="2400" dirty="0"/>
              <a:t> are most frequently found[8</a:t>
            </a:r>
            <a:r>
              <a:rPr lang="en-US" sz="2400" dirty="0" smtClean="0"/>
              <a:t>].</a:t>
            </a:r>
            <a:r>
              <a:rPr lang="fr-FR" sz="2400" dirty="0"/>
              <a:t> </a:t>
            </a:r>
            <a:r>
              <a:rPr lang="fr-FR" sz="2400" dirty="0" err="1"/>
              <a:t>Overall</a:t>
            </a:r>
            <a:r>
              <a:rPr lang="fr-FR" sz="2400" dirty="0"/>
              <a:t>, the </a:t>
            </a:r>
            <a:r>
              <a:rPr lang="fr-FR" sz="2400" dirty="0" err="1"/>
              <a:t>prevalence</a:t>
            </a:r>
            <a:r>
              <a:rPr lang="fr-FR" sz="2400" dirty="0"/>
              <a:t> </a:t>
            </a:r>
            <a:r>
              <a:rPr lang="en-US" sz="2400" dirty="0"/>
              <a:t>of </a:t>
            </a:r>
            <a:r>
              <a:rPr lang="en-US" sz="2400" dirty="0" err="1"/>
              <a:t>nonseminomatous</a:t>
            </a:r>
            <a:r>
              <a:rPr lang="en-US" sz="2400" dirty="0"/>
              <a:t> GCTs is much less </a:t>
            </a:r>
            <a:r>
              <a:rPr lang="fr-FR" sz="2400" dirty="0" err="1"/>
              <a:t>than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of </a:t>
            </a:r>
            <a:r>
              <a:rPr lang="fr-FR" sz="2400" dirty="0" err="1"/>
              <a:t>seminomas</a:t>
            </a:r>
            <a:r>
              <a:rPr lang="fr-FR" sz="2400" dirty="0"/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lvl="0" algn="just"/>
            <a:endParaRPr lang="en-US" sz="2400" dirty="0"/>
          </a:p>
          <a:p>
            <a:endParaRPr lang="en-US" sz="2400" dirty="0" smtClean="0">
              <a:latin typeface="Plantin"/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lvl="0" algn="just"/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6927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6600"/>
                </a:solidFill>
                <a:latin typeface="AdvPS3D09C8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6600"/>
                </a:solidFill>
                <a:latin typeface="AdvPS3D09C8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AdvPS3D09C8"/>
              </a:rPr>
              <a:t>                  </a:t>
            </a:r>
            <a:r>
              <a:rPr lang="en-US" sz="2400" dirty="0" smtClean="0">
                <a:solidFill>
                  <a:srgbClr val="FF0066"/>
                </a:solidFill>
                <a:latin typeface="AdvPS3D09C8"/>
              </a:rPr>
              <a:t>Derivation </a:t>
            </a:r>
            <a:r>
              <a:rPr lang="en-US" sz="2400" dirty="0">
                <a:solidFill>
                  <a:srgbClr val="FF0066"/>
                </a:solidFill>
                <a:latin typeface="AdvPS3D09C8"/>
              </a:rPr>
              <a:t>of germ cell </a:t>
            </a:r>
            <a:r>
              <a:rPr lang="en-US" sz="2400" dirty="0" smtClean="0">
                <a:solidFill>
                  <a:srgbClr val="FF0066"/>
                </a:solidFill>
                <a:latin typeface="AdvPS3D09C8"/>
              </a:rPr>
              <a:t>tumors[1].</a:t>
            </a:r>
            <a:endParaRPr lang="fr-FR" sz="2400" dirty="0">
              <a:solidFill>
                <a:srgbClr val="FF0066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" t="2536" r="3363"/>
          <a:stretch/>
        </p:blipFill>
        <p:spPr bwMode="auto">
          <a:xfrm>
            <a:off x="467544" y="1412776"/>
            <a:ext cx="8213518" cy="465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670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424936" cy="633670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GCTs </a:t>
            </a:r>
            <a:r>
              <a:rPr lang="en-US" sz="2400" dirty="0"/>
              <a:t>mainly occur in the gonads and localization at </a:t>
            </a:r>
            <a:r>
              <a:rPr lang="en-US" sz="2400" dirty="0" err="1"/>
              <a:t>extragonadal</a:t>
            </a:r>
            <a:r>
              <a:rPr lang="en-US" sz="2400" dirty="0"/>
              <a:t> </a:t>
            </a:r>
            <a:r>
              <a:rPr lang="en-US" sz="2400" dirty="0" smtClean="0"/>
              <a:t>sites(e </a:t>
            </a:r>
            <a:r>
              <a:rPr lang="en-US" sz="2400" dirty="0" err="1" smtClean="0"/>
              <a:t>i</a:t>
            </a:r>
            <a:r>
              <a:rPr lang="en-US" sz="2400" dirty="0" smtClean="0"/>
              <a:t> :no </a:t>
            </a:r>
            <a:r>
              <a:rPr lang="en-US" sz="2400" dirty="0"/>
              <a:t>evidence of a primary tumor in either the testes or the ovaries</a:t>
            </a:r>
            <a:r>
              <a:rPr lang="en-US" sz="2400" dirty="0" smtClean="0"/>
              <a:t>.[3] </a:t>
            </a:r>
            <a:r>
              <a:rPr lang="en-US" sz="2400" dirty="0"/>
              <a:t>) is uncommon</a:t>
            </a:r>
            <a:r>
              <a:rPr lang="en-US" sz="2400" dirty="0" smtClean="0"/>
              <a:t>.</a:t>
            </a:r>
          </a:p>
          <a:p>
            <a:pPr lvl="0" algn="just"/>
            <a:endParaRPr lang="en-US" sz="2400" dirty="0" smtClean="0"/>
          </a:p>
          <a:p>
            <a:pPr lvl="0" algn="just"/>
            <a:r>
              <a:rPr lang="en-US" sz="2400" dirty="0" smtClean="0"/>
              <a:t>Most </a:t>
            </a:r>
            <a:r>
              <a:rPr lang="en-US" sz="2400" dirty="0" err="1"/>
              <a:t>extragonadal</a:t>
            </a:r>
            <a:r>
              <a:rPr lang="en-US" sz="2400" dirty="0"/>
              <a:t> GCTs occur in the </a:t>
            </a:r>
            <a:r>
              <a:rPr lang="en-US" sz="2400" dirty="0" smtClean="0"/>
              <a:t>median line </a:t>
            </a:r>
            <a:r>
              <a:rPr lang="en-US" sz="2400" dirty="0"/>
              <a:t>of the human </a:t>
            </a:r>
            <a:r>
              <a:rPr lang="en-US" sz="2400" dirty="0" smtClean="0"/>
              <a:t>body: the </a:t>
            </a:r>
            <a:r>
              <a:rPr lang="en-US" sz="2400" dirty="0"/>
              <a:t>anterior </a:t>
            </a:r>
            <a:r>
              <a:rPr lang="en-US" sz="2400" dirty="0" smtClean="0"/>
              <a:t>mediastinum, </a:t>
            </a:r>
            <a:r>
              <a:rPr lang="en-US" sz="2400" dirty="0" err="1" smtClean="0"/>
              <a:t>sacrococcygeal</a:t>
            </a:r>
            <a:r>
              <a:rPr lang="en-US" sz="2400" dirty="0" smtClean="0"/>
              <a:t> </a:t>
            </a:r>
            <a:r>
              <a:rPr lang="en-US" sz="2400" dirty="0"/>
              <a:t>region, pineal gland, </a:t>
            </a:r>
            <a:r>
              <a:rPr lang="en-US" sz="2400" dirty="0" smtClean="0"/>
              <a:t>and</a:t>
            </a:r>
            <a:r>
              <a:rPr lang="fr-FR" sz="2400" dirty="0" smtClean="0"/>
              <a:t> </a:t>
            </a:r>
            <a:r>
              <a:rPr lang="fr-FR" sz="2400" dirty="0" err="1"/>
              <a:t>neurohypophysis</a:t>
            </a:r>
            <a:r>
              <a:rPr lang="fr-FR" sz="2400" dirty="0"/>
              <a:t> are </a:t>
            </a:r>
            <a:r>
              <a:rPr lang="fr-FR" sz="2400" dirty="0" err="1"/>
              <a:t>common</a:t>
            </a:r>
            <a:r>
              <a:rPr lang="fr-FR" sz="2400" dirty="0"/>
              <a:t> sites</a:t>
            </a:r>
            <a:r>
              <a:rPr lang="fr-FR" sz="2400" dirty="0" smtClean="0"/>
              <a:t>.</a:t>
            </a:r>
            <a:endParaRPr lang="en-US" sz="2400" dirty="0"/>
          </a:p>
          <a:p>
            <a:pPr lvl="0" algn="just"/>
            <a:endParaRPr lang="en-US" sz="2400" dirty="0" smtClean="0"/>
          </a:p>
          <a:p>
            <a:pPr lvl="0" algn="just"/>
            <a:r>
              <a:rPr lang="en-US" sz="2400" dirty="0" smtClean="0"/>
              <a:t>In </a:t>
            </a:r>
            <a:r>
              <a:rPr lang="en-US" sz="2400" dirty="0" err="1"/>
              <a:t>extracranial</a:t>
            </a:r>
            <a:r>
              <a:rPr lang="en-US" sz="2400" dirty="0"/>
              <a:t> head and neck </a:t>
            </a:r>
            <a:r>
              <a:rPr lang="en-US" sz="2400" dirty="0" smtClean="0"/>
              <a:t>regions, they are extremely </a:t>
            </a:r>
            <a:r>
              <a:rPr lang="en-US" sz="2400" dirty="0"/>
              <a:t>rare: 5</a:t>
            </a:r>
            <a:r>
              <a:rPr lang="en-US" sz="2400" dirty="0" smtClean="0"/>
              <a:t>%[4,5,6,7]</a:t>
            </a:r>
            <a:endParaRPr lang="en-US" sz="2400" dirty="0"/>
          </a:p>
          <a:p>
            <a:pPr algn="just"/>
            <a:endParaRPr lang="fr-FR" sz="2400" dirty="0" smtClean="0">
              <a:latin typeface="Plantin"/>
            </a:endParaRPr>
          </a:p>
          <a:p>
            <a:pPr algn="just"/>
            <a:r>
              <a:rPr lang="fr-FR" sz="2400" dirty="0" smtClean="0">
                <a:latin typeface="Plantin"/>
              </a:rPr>
              <a:t>the </a:t>
            </a:r>
            <a:r>
              <a:rPr lang="fr-FR" sz="2400" dirty="0" err="1" smtClean="0">
                <a:latin typeface="Plantin"/>
              </a:rPr>
              <a:t>histologic</a:t>
            </a:r>
            <a:r>
              <a:rPr lang="fr-FR" sz="2400" dirty="0" smtClean="0">
                <a:latin typeface="Plantin"/>
              </a:rPr>
              <a:t> </a:t>
            </a:r>
            <a:r>
              <a:rPr lang="en-US" sz="2400" dirty="0" smtClean="0">
                <a:latin typeface="Plantin"/>
              </a:rPr>
              <a:t>features </a:t>
            </a:r>
            <a:r>
              <a:rPr lang="en-US" sz="2400" dirty="0">
                <a:latin typeface="Plantin"/>
              </a:rPr>
              <a:t>of each tumor variety are </a:t>
            </a:r>
            <a:r>
              <a:rPr lang="en-US" sz="2400" dirty="0" smtClean="0">
                <a:latin typeface="Plantin"/>
              </a:rPr>
              <a:t>similar </a:t>
            </a:r>
            <a:r>
              <a:rPr lang="fr-FR" sz="2400" dirty="0" err="1" smtClean="0">
                <a:latin typeface="Plantin"/>
              </a:rPr>
              <a:t>wherever</a:t>
            </a:r>
            <a:r>
              <a:rPr lang="fr-FR" sz="2400" dirty="0" smtClean="0">
                <a:latin typeface="Plantin"/>
              </a:rPr>
              <a:t> </a:t>
            </a:r>
            <a:r>
              <a:rPr lang="fr-FR" sz="2400" dirty="0" err="1">
                <a:latin typeface="Plantin"/>
              </a:rPr>
              <a:t>it</a:t>
            </a:r>
            <a:r>
              <a:rPr lang="fr-FR" sz="2400" dirty="0">
                <a:latin typeface="Plantin"/>
              </a:rPr>
              <a:t> </a:t>
            </a:r>
            <a:r>
              <a:rPr lang="fr-FR" sz="2400" dirty="0" err="1">
                <a:latin typeface="Plantin"/>
              </a:rPr>
              <a:t>occurs</a:t>
            </a:r>
            <a:r>
              <a:rPr lang="fr-FR" sz="2400" dirty="0" smtClean="0">
                <a:latin typeface="Plantin"/>
              </a:rPr>
              <a:t>.[9]</a:t>
            </a:r>
          </a:p>
          <a:p>
            <a:pPr algn="just"/>
            <a:endParaRPr lang="fr-FR" sz="2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4585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AdvPS3D09C8"/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latin typeface="AdvPS3D09C8"/>
              </a:rPr>
              <a:t>     Site </a:t>
            </a:r>
            <a:r>
              <a:rPr lang="en-US" sz="2400" dirty="0">
                <a:solidFill>
                  <a:srgbClr val="FF0066"/>
                </a:solidFill>
                <a:latin typeface="AdvPS3D09C8"/>
              </a:rPr>
              <a:t>distribution and frequency of germ cell </a:t>
            </a:r>
            <a:r>
              <a:rPr lang="en-US" sz="2400" dirty="0" smtClean="0">
                <a:solidFill>
                  <a:srgbClr val="FF0066"/>
                </a:solidFill>
                <a:latin typeface="AdvPS3D09C8"/>
              </a:rPr>
              <a:t>tumors               </a:t>
            </a:r>
            <a:br>
              <a:rPr lang="en-US" sz="2400" dirty="0" smtClean="0">
                <a:solidFill>
                  <a:srgbClr val="FF0066"/>
                </a:solidFill>
                <a:latin typeface="AdvPS3D09C8"/>
              </a:rPr>
            </a:br>
            <a:r>
              <a:rPr lang="en-US" sz="2400" dirty="0" smtClean="0">
                <a:solidFill>
                  <a:srgbClr val="FF0066"/>
                </a:solidFill>
                <a:latin typeface="AdvPS3D09C8"/>
              </a:rPr>
              <a:t>                         (</a:t>
            </a:r>
            <a:r>
              <a:rPr lang="en-US" sz="2400" dirty="0">
                <a:solidFill>
                  <a:srgbClr val="FF0066"/>
                </a:solidFill>
                <a:latin typeface="AdvPS3D09C8"/>
              </a:rPr>
              <a:t>children </a:t>
            </a:r>
            <a:r>
              <a:rPr lang="en-US" sz="2400" dirty="0">
                <a:solidFill>
                  <a:srgbClr val="FF0066"/>
                </a:solidFill>
                <a:latin typeface="AdvP4C4E51"/>
              </a:rPr>
              <a:t>&lt; </a:t>
            </a:r>
            <a:r>
              <a:rPr lang="en-US" sz="2400" dirty="0">
                <a:solidFill>
                  <a:srgbClr val="FF0066"/>
                </a:solidFill>
                <a:latin typeface="AdvPS3D09C8"/>
              </a:rPr>
              <a:t>15 </a:t>
            </a:r>
            <a:r>
              <a:rPr lang="en-US" sz="2400" dirty="0" smtClean="0">
                <a:solidFill>
                  <a:srgbClr val="FF0066"/>
                </a:solidFill>
                <a:latin typeface="AdvPS3D09C8"/>
              </a:rPr>
              <a:t>years).[1]</a:t>
            </a:r>
            <a:endParaRPr lang="fr-FR" sz="2400" dirty="0">
              <a:solidFill>
                <a:srgbClr val="FF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4" t="7194" b="2485"/>
          <a:stretch/>
        </p:blipFill>
        <p:spPr bwMode="auto">
          <a:xfrm>
            <a:off x="1979712" y="1648722"/>
            <a:ext cx="4752528" cy="471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894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6048672"/>
          </a:xfrm>
        </p:spPr>
        <p:txBody>
          <a:bodyPr>
            <a:normAutofit/>
          </a:bodyPr>
          <a:lstStyle/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age at diagnosis shows a bimodal peak with an increased incidence in the first four years of life and then from second to fourth decade of life.[2</a:t>
            </a:r>
            <a:r>
              <a:rPr lang="en-US" sz="2400" dirty="0" smtClean="0"/>
              <a:t>]</a:t>
            </a:r>
          </a:p>
          <a:p>
            <a:pPr algn="just"/>
            <a:endParaRPr lang="en-US" sz="2400" dirty="0" smtClean="0">
              <a:latin typeface="AdvP8952"/>
            </a:endParaRPr>
          </a:p>
          <a:p>
            <a:pPr algn="just"/>
            <a:endParaRPr lang="en-US" sz="2400" dirty="0">
              <a:latin typeface="AdvP8952"/>
            </a:endParaRPr>
          </a:p>
          <a:p>
            <a:pPr algn="just"/>
            <a:r>
              <a:rPr lang="en-US" sz="2400" dirty="0" smtClean="0">
                <a:latin typeface="AdvP8952"/>
              </a:rPr>
              <a:t>Abnormal </a:t>
            </a:r>
            <a:r>
              <a:rPr lang="en-US" sz="2400" dirty="0">
                <a:latin typeface="AdvP8952"/>
              </a:rPr>
              <a:t>karyotypes, </a:t>
            </a:r>
            <a:r>
              <a:rPr lang="en-US" sz="2400" dirty="0" smtClean="0">
                <a:latin typeface="AdvP8952"/>
              </a:rPr>
              <a:t>and </a:t>
            </a:r>
            <a:r>
              <a:rPr lang="en-US" sz="2400" dirty="0">
                <a:latin typeface="AdvP8952"/>
              </a:rPr>
              <a:t>Conditions such as male cryptorchidism, </a:t>
            </a:r>
            <a:r>
              <a:rPr lang="en-US" sz="2400" dirty="0" err="1">
                <a:latin typeface="AdvP8952"/>
              </a:rPr>
              <a:t>aniridia-Wilms</a:t>
            </a:r>
            <a:r>
              <a:rPr lang="en-US" sz="2400" dirty="0">
                <a:latin typeface="AdvP8952"/>
              </a:rPr>
              <a:t>’ </a:t>
            </a:r>
            <a:r>
              <a:rPr lang="en-US" sz="2400" dirty="0" smtClean="0">
                <a:latin typeface="AdvP8952"/>
              </a:rPr>
              <a:t>association, sacral </a:t>
            </a:r>
            <a:r>
              <a:rPr lang="en-US" sz="2400" dirty="0">
                <a:latin typeface="AdvP8952"/>
              </a:rPr>
              <a:t>agenesis and males with Russell-Silver </a:t>
            </a:r>
            <a:r>
              <a:rPr lang="en-US" sz="2400" dirty="0" smtClean="0">
                <a:latin typeface="AdvP8952"/>
              </a:rPr>
              <a:t>syndrome have </a:t>
            </a:r>
            <a:r>
              <a:rPr lang="en-US" sz="2400" dirty="0">
                <a:latin typeface="AdvP8952"/>
              </a:rPr>
              <a:t>an increased risk of GCTs</a:t>
            </a:r>
            <a:r>
              <a:rPr lang="en-US" sz="2400" dirty="0" smtClean="0">
                <a:latin typeface="AdvP8952"/>
              </a:rPr>
              <a:t>.[2]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72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612068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In </a:t>
            </a:r>
            <a:r>
              <a:rPr lang="en-US" sz="2600" dirty="0"/>
              <a:t>general, GCTs tend to occur as indolent masses, and clinical symptoms are mostly related to local dysfunction by tumor growth, the paralysis</a:t>
            </a:r>
            <a:r>
              <a:rPr lang="en-US" sz="2600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600" dirty="0">
                <a:latin typeface="arial"/>
              </a:rPr>
              <a:t>of the cranial nerves can be the first manifestation especially the V, VII, IX, X, XII.</a:t>
            </a:r>
          </a:p>
          <a:p>
            <a:endParaRPr lang="fr-FR" sz="2600" dirty="0" smtClean="0"/>
          </a:p>
          <a:p>
            <a:r>
              <a:rPr lang="fr-FR" sz="2600" dirty="0" smtClean="0"/>
              <a:t>In </a:t>
            </a:r>
            <a:r>
              <a:rPr lang="fr-FR" sz="2600" dirty="0" err="1"/>
              <a:t>our</a:t>
            </a:r>
            <a:r>
              <a:rPr lang="fr-FR" sz="2600" dirty="0"/>
              <a:t> case </a:t>
            </a:r>
            <a:r>
              <a:rPr lang="fr-FR" sz="2600" dirty="0" err="1"/>
              <a:t>peripheral</a:t>
            </a:r>
            <a:r>
              <a:rPr lang="fr-FR" sz="2600" dirty="0"/>
              <a:t> facial </a:t>
            </a:r>
            <a:r>
              <a:rPr lang="fr-FR" sz="2600" dirty="0" err="1"/>
              <a:t>paralysis</a:t>
            </a:r>
            <a:r>
              <a:rPr lang="fr-FR" sz="2600" dirty="0"/>
              <a:t> </a:t>
            </a:r>
            <a:r>
              <a:rPr lang="fr-FR" sz="2600" dirty="0" err="1"/>
              <a:t>was</a:t>
            </a:r>
            <a:r>
              <a:rPr lang="fr-FR" sz="2600" dirty="0"/>
              <a:t> the </a:t>
            </a:r>
            <a:r>
              <a:rPr lang="fr-FR" sz="2600" dirty="0" err="1"/>
              <a:t>only</a:t>
            </a:r>
            <a:r>
              <a:rPr lang="fr-FR" sz="2600" dirty="0"/>
              <a:t> </a:t>
            </a:r>
            <a:r>
              <a:rPr lang="fr-FR" sz="2600" dirty="0" err="1"/>
              <a:t>clinical</a:t>
            </a:r>
            <a:r>
              <a:rPr lang="fr-FR" sz="2600" dirty="0"/>
              <a:t> manifestation </a:t>
            </a:r>
            <a:r>
              <a:rPr lang="fr-FR" sz="2600" dirty="0" err="1"/>
              <a:t>leading</a:t>
            </a:r>
            <a:r>
              <a:rPr lang="fr-FR" sz="2600" dirty="0"/>
              <a:t> to </a:t>
            </a:r>
            <a:r>
              <a:rPr lang="fr-FR" sz="2600" dirty="0" err="1"/>
              <a:t>perform</a:t>
            </a:r>
            <a:r>
              <a:rPr lang="fr-FR" sz="2600" dirty="0"/>
              <a:t> a facial </a:t>
            </a:r>
            <a:r>
              <a:rPr lang="fr-FR" sz="2600" dirty="0" smtClean="0"/>
              <a:t>and </a:t>
            </a:r>
            <a:r>
              <a:rPr lang="fr-FR" sz="2600" dirty="0" err="1"/>
              <a:t>cerebral</a:t>
            </a:r>
            <a:r>
              <a:rPr lang="fr-FR" sz="2600" dirty="0"/>
              <a:t> CT scan. </a:t>
            </a:r>
            <a:endParaRPr lang="fr-FR" sz="2600" dirty="0" smtClean="0"/>
          </a:p>
          <a:p>
            <a:pPr lvl="0"/>
            <a:endParaRPr lang="en-US" sz="2600" dirty="0" smtClean="0">
              <a:latin typeface="AdvP8952"/>
            </a:endParaRPr>
          </a:p>
          <a:p>
            <a:pPr lvl="0"/>
            <a:r>
              <a:rPr lang="en-US" sz="2600" dirty="0" smtClean="0">
                <a:latin typeface="AdvP8952"/>
              </a:rPr>
              <a:t>Secretion </a:t>
            </a:r>
            <a:r>
              <a:rPr lang="en-US" sz="2600" dirty="0">
                <a:latin typeface="AdvP8952"/>
              </a:rPr>
              <a:t>of AFP and less commonly ß-HCG can be important in diagnosis, assessing treatment response and post-treatment surveillance (CSF measurement in suspected intracranial GCTs is mandatory.)</a:t>
            </a:r>
          </a:p>
          <a:p>
            <a:endParaRPr lang="fr-FR" sz="2800" dirty="0" smtClean="0"/>
          </a:p>
          <a:p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022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err="1" smtClean="0"/>
              <a:t>Radiologic</a:t>
            </a:r>
            <a:r>
              <a:rPr lang="fr-FR" sz="2400" dirty="0" smtClean="0"/>
              <a:t> </a:t>
            </a:r>
            <a:r>
              <a:rPr lang="fr-FR" sz="2400" dirty="0" err="1" smtClean="0"/>
              <a:t>findings</a:t>
            </a:r>
            <a:r>
              <a:rPr lang="fr-FR" sz="2400" dirty="0" smtClean="0"/>
              <a:t> varies </a:t>
            </a:r>
            <a:r>
              <a:rPr lang="fr-FR" sz="2400" dirty="0" err="1" smtClean="0"/>
              <a:t>depending</a:t>
            </a:r>
            <a:r>
              <a:rPr lang="fr-FR" sz="2400" dirty="0" smtClean="0"/>
              <a:t> on the </a:t>
            </a:r>
            <a:r>
              <a:rPr lang="fr-FR" sz="2400" dirty="0" err="1" smtClean="0"/>
              <a:t>histologic</a:t>
            </a:r>
            <a:r>
              <a:rPr lang="fr-FR" sz="2400" dirty="0" smtClean="0"/>
              <a:t> type of </a:t>
            </a:r>
            <a:r>
              <a:rPr lang="fr-FR" sz="2400" dirty="0" err="1" smtClean="0"/>
              <a:t>tumor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seminoma</a:t>
            </a:r>
            <a:r>
              <a:rPr lang="fr-FR" sz="2400" dirty="0" smtClean="0"/>
              <a:t>, non </a:t>
            </a:r>
            <a:r>
              <a:rPr lang="fr-FR" sz="2400" dirty="0" err="1" smtClean="0"/>
              <a:t>seminomatois</a:t>
            </a:r>
            <a:r>
              <a:rPr lang="fr-FR" sz="2400" dirty="0" smtClean="0"/>
              <a:t> </a:t>
            </a:r>
            <a:r>
              <a:rPr lang="fr-FR" sz="2400" dirty="0" err="1" smtClean="0"/>
              <a:t>GCTs</a:t>
            </a:r>
            <a:r>
              <a:rPr lang="fr-FR" sz="2400" dirty="0" smtClean="0"/>
              <a:t>, </a:t>
            </a:r>
            <a:r>
              <a:rPr lang="fr-FR" sz="2400" dirty="0" err="1" smtClean="0"/>
              <a:t>teratoma</a:t>
            </a:r>
            <a:r>
              <a:rPr lang="fr-FR" sz="2400" dirty="0" smtClean="0"/>
              <a:t>):</a:t>
            </a:r>
          </a:p>
          <a:p>
            <a:pPr lvl="2" algn="just">
              <a:buFont typeface="Wingdings" pitchFamily="2" charset="2"/>
              <a:buChar char="v"/>
            </a:pPr>
            <a:endParaRPr lang="fr-FR" sz="2000" dirty="0" smtClean="0"/>
          </a:p>
          <a:p>
            <a:pPr lvl="2" algn="just">
              <a:buFont typeface="Wingdings" pitchFamily="2" charset="2"/>
              <a:buChar char="v"/>
            </a:pPr>
            <a:r>
              <a:rPr lang="fr-FR" dirty="0" err="1" smtClean="0">
                <a:solidFill>
                  <a:srgbClr val="FFC000"/>
                </a:solidFill>
              </a:rPr>
              <a:t>Seminomas</a:t>
            </a:r>
            <a:r>
              <a:rPr lang="fr-FR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 bulky lobulated </a:t>
            </a:r>
            <a:r>
              <a:rPr lang="en-US" dirty="0" smtClean="0"/>
              <a:t>well </a:t>
            </a:r>
            <a:r>
              <a:rPr lang="en-US" dirty="0" err="1" smtClean="0"/>
              <a:t>marginated</a:t>
            </a:r>
            <a:r>
              <a:rPr lang="en-US" dirty="0" smtClean="0"/>
              <a:t> solid homogeneous with </a:t>
            </a:r>
            <a:r>
              <a:rPr lang="fr-FR" dirty="0" err="1" smtClean="0"/>
              <a:t>fibrovascular</a:t>
            </a:r>
            <a:r>
              <a:rPr lang="fr-FR" dirty="0" smtClean="0"/>
              <a:t> </a:t>
            </a:r>
            <a:r>
              <a:rPr lang="fr-FR" dirty="0" err="1" smtClean="0"/>
              <a:t>septa</a:t>
            </a:r>
            <a:r>
              <a:rPr lang="fr-FR" dirty="0" smtClean="0"/>
              <a:t>(</a:t>
            </a:r>
            <a:r>
              <a:rPr lang="fr-FR" dirty="0" err="1" smtClean="0"/>
              <a:t>low</a:t>
            </a:r>
            <a:r>
              <a:rPr lang="fr-FR" dirty="0" smtClean="0"/>
              <a:t>-signal </a:t>
            </a:r>
            <a:r>
              <a:rPr lang="fr-FR" dirty="0" err="1" smtClean="0"/>
              <a:t>intensity</a:t>
            </a:r>
            <a:r>
              <a:rPr lang="fr-FR" dirty="0" smtClean="0"/>
              <a:t> bands on T2),</a:t>
            </a:r>
            <a:r>
              <a:rPr lang="en-US" dirty="0" smtClean="0"/>
              <a:t> mildly enhancing masses on CT[9,10], </a:t>
            </a:r>
            <a:r>
              <a:rPr lang="en-US" dirty="0"/>
              <a:t>calcification are </a:t>
            </a:r>
            <a:r>
              <a:rPr lang="fr-FR" dirty="0" err="1" smtClean="0"/>
              <a:t>rarely</a:t>
            </a:r>
            <a:r>
              <a:rPr lang="fr-FR" dirty="0"/>
              <a:t> </a:t>
            </a:r>
            <a:r>
              <a:rPr lang="fr-FR" dirty="0" err="1" smtClean="0">
                <a:latin typeface="AdvP8952"/>
              </a:rPr>
              <a:t>seen</a:t>
            </a:r>
            <a:r>
              <a:rPr lang="fr-FR" dirty="0" smtClean="0"/>
              <a:t>. MRI </a:t>
            </a:r>
            <a:r>
              <a:rPr lang="fr-FR" dirty="0" err="1" smtClean="0"/>
              <a:t>appearance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non </a:t>
            </a:r>
            <a:r>
              <a:rPr lang="fr-FR" dirty="0" err="1" smtClean="0"/>
              <a:t>specific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r>
              <a:rPr lang="fr-FR" sz="2400" dirty="0" smtClean="0">
                <a:latin typeface="AdvP8952"/>
              </a:rPr>
              <a:t>            </a:t>
            </a:r>
            <a:r>
              <a:rPr lang="fr-FR" sz="2400" dirty="0" smtClean="0"/>
              <a:t>Local </a:t>
            </a:r>
            <a:r>
              <a:rPr lang="fr-FR" sz="2400" dirty="0"/>
              <a:t>invasion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 smtClean="0"/>
              <a:t>uncommon</a:t>
            </a:r>
            <a:r>
              <a:rPr lang="fr-FR" sz="2400" dirty="0" smtClean="0"/>
              <a:t>, </a:t>
            </a:r>
            <a:r>
              <a:rPr lang="fr-FR" sz="2400" dirty="0" err="1" smtClean="0"/>
              <a:t>however</a:t>
            </a:r>
            <a:r>
              <a:rPr lang="fr-FR" sz="2400" dirty="0" smtClean="0"/>
              <a:t> </a:t>
            </a:r>
            <a:r>
              <a:rPr lang="fr-FR" sz="2400" dirty="0" err="1" smtClean="0"/>
              <a:t>lymph</a:t>
            </a:r>
            <a:r>
              <a:rPr lang="fr-FR" sz="2400" dirty="0" smtClean="0"/>
              <a:t> </a:t>
            </a:r>
            <a:r>
              <a:rPr lang="fr-FR" sz="2400" dirty="0" err="1" smtClean="0"/>
              <a:t>node</a:t>
            </a:r>
            <a:r>
              <a:rPr lang="fr-FR" sz="2400" dirty="0" smtClean="0"/>
              <a:t>   </a:t>
            </a:r>
          </a:p>
          <a:p>
            <a:pPr marL="0" indent="0" algn="just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</a:t>
            </a:r>
            <a:r>
              <a:rPr lang="fr-FR" sz="2400" dirty="0" err="1" smtClean="0"/>
              <a:t>metatases</a:t>
            </a:r>
            <a:r>
              <a:rPr lang="fr-FR" sz="2400" dirty="0" smtClean="0"/>
              <a:t> are </a:t>
            </a:r>
            <a:r>
              <a:rPr lang="fr-FR" sz="2400" dirty="0" err="1" smtClean="0"/>
              <a:t>often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presentation</a:t>
            </a:r>
            <a:r>
              <a:rPr lang="fr-FR" sz="2400" dirty="0" smtClean="0"/>
              <a:t>[9].</a:t>
            </a:r>
          </a:p>
          <a:p>
            <a:pPr lvl="2">
              <a:buFont typeface="Wingdings" pitchFamily="2" charset="2"/>
              <a:buChar char="v"/>
            </a:pPr>
            <a:endParaRPr lang="en-US" sz="1900" dirty="0" smtClean="0"/>
          </a:p>
          <a:p>
            <a:pPr lvl="2">
              <a:buFont typeface="Wingdings" pitchFamily="2" charset="2"/>
              <a:buChar char="v"/>
            </a:pPr>
            <a:endParaRPr lang="en-US" sz="1900" dirty="0" smtClean="0"/>
          </a:p>
          <a:p>
            <a:pPr marL="0" indent="0" algn="just">
              <a:buNone/>
            </a:pPr>
            <a:endParaRPr lang="en-US" sz="2000" dirty="0" smtClean="0">
              <a:latin typeface="AdvP89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61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7931224" cy="5865515"/>
          </a:xfrm>
        </p:spPr>
        <p:txBody>
          <a:bodyPr/>
          <a:lstStyle/>
          <a:p>
            <a:pPr lvl="2">
              <a:buFont typeface="Wingdings" pitchFamily="2" charset="2"/>
              <a:buChar char="v"/>
            </a:pPr>
            <a:r>
              <a:rPr lang="en-US" dirty="0" err="1">
                <a:solidFill>
                  <a:srgbClr val="FFC000"/>
                </a:solidFill>
              </a:rPr>
              <a:t>Teratomas</a:t>
            </a:r>
            <a:r>
              <a:rPr lang="en-US" dirty="0"/>
              <a:t> may be mature (benign) or immature (with variable  malignant potential)[9]:</a:t>
            </a:r>
          </a:p>
          <a:p>
            <a:pPr marL="1570482" lvl="4" indent="-285750" algn="just">
              <a:buFont typeface="Courier New" pitchFamily="49" charset="0"/>
              <a:buChar char="o"/>
            </a:pPr>
            <a:endParaRPr lang="en-US" sz="2400" dirty="0" smtClean="0"/>
          </a:p>
          <a:p>
            <a:pPr marL="1570482" lvl="4" indent="-285750" algn="just">
              <a:buFont typeface="Courier New" pitchFamily="49" charset="0"/>
              <a:buChar char="o"/>
            </a:pPr>
            <a:r>
              <a:rPr lang="en-US" sz="2400" dirty="0" smtClean="0"/>
              <a:t>Malignant </a:t>
            </a:r>
            <a:r>
              <a:rPr lang="en-US" sz="2400" dirty="0" err="1"/>
              <a:t>teratomas</a:t>
            </a:r>
            <a:r>
              <a:rPr lang="en-US" sz="2400" dirty="0"/>
              <a:t> usually have a large solid component and a mixed histology, with the presence of elements of other germ cell tumors.</a:t>
            </a:r>
            <a:endParaRPr lang="fr-FR" sz="2400" dirty="0"/>
          </a:p>
          <a:p>
            <a:pPr marL="1360170" lvl="3" indent="-285750">
              <a:buFont typeface="Courier New" pitchFamily="49" charset="0"/>
              <a:buChar char="o"/>
            </a:pPr>
            <a:endParaRPr lang="en-US" sz="2400" dirty="0" smtClean="0"/>
          </a:p>
          <a:p>
            <a:pPr marL="1570482" lvl="4" indent="-285750">
              <a:buFont typeface="Courier New" pitchFamily="49" charset="0"/>
              <a:buChar char="o"/>
            </a:pPr>
            <a:r>
              <a:rPr lang="en-US" sz="2400" dirty="0" smtClean="0"/>
              <a:t>Mature </a:t>
            </a:r>
            <a:r>
              <a:rPr lang="en-US" sz="2400" dirty="0" err="1"/>
              <a:t>teratomas</a:t>
            </a:r>
            <a:r>
              <a:rPr lang="en-US" sz="2400" dirty="0"/>
              <a:t> appear as well-defined lobulated heterogeneous solid or cystic masses.  Calcifications are found in ¼ to 1/3 of cases.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142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v"/>
            </a:pPr>
            <a:endParaRPr lang="en-US" sz="2400" dirty="0" smtClean="0"/>
          </a:p>
          <a:p>
            <a:pPr lvl="2" algn="just">
              <a:buFont typeface="Wingdings" pitchFamily="2" charset="2"/>
              <a:buChar char="v"/>
            </a:pPr>
            <a:endParaRPr lang="en-US" dirty="0" smtClean="0"/>
          </a:p>
          <a:p>
            <a:pPr lvl="2"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</a:rPr>
              <a:t>Non </a:t>
            </a:r>
            <a:r>
              <a:rPr lang="en-US" dirty="0" err="1" smtClean="0">
                <a:solidFill>
                  <a:srgbClr val="FFC000"/>
                </a:solidFill>
              </a:rPr>
              <a:t>seminomatous</a:t>
            </a:r>
            <a:r>
              <a:rPr lang="en-US" dirty="0" smtClean="0">
                <a:solidFill>
                  <a:srgbClr val="FFC000"/>
                </a:solidFill>
              </a:rPr>
              <a:t> GCTs </a:t>
            </a:r>
            <a:r>
              <a:rPr lang="en-US" dirty="0" smtClean="0"/>
              <a:t>are usually large, lobulated,</a:t>
            </a:r>
            <a:r>
              <a:rPr lang="en-US" sz="2400" dirty="0" smtClean="0"/>
              <a:t> heterogeneous and infiltrating masses with irregular margins containing calcification, hemorrhage, </a:t>
            </a:r>
            <a:r>
              <a:rPr lang="fr-FR" sz="2400" dirty="0" smtClean="0"/>
              <a:t>and </a:t>
            </a:r>
            <a:r>
              <a:rPr lang="fr-FR" sz="2400" dirty="0" err="1" smtClean="0"/>
              <a:t>necrosis</a:t>
            </a:r>
            <a:r>
              <a:rPr lang="fr-FR" sz="2400" dirty="0" smtClean="0"/>
              <a:t>.</a:t>
            </a:r>
          </a:p>
          <a:p>
            <a:pPr marL="749808" lvl="2" indent="0" algn="just">
              <a:buNone/>
            </a:pP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sz="2400" dirty="0" smtClean="0"/>
              <a:t> MRI </a:t>
            </a:r>
            <a:r>
              <a:rPr lang="fr-FR" sz="2400" dirty="0" err="1" smtClean="0"/>
              <a:t>allow</a:t>
            </a:r>
            <a:r>
              <a:rPr lang="fr-FR" sz="2400" dirty="0" smtClean="0"/>
              <a:t> </a:t>
            </a:r>
            <a:r>
              <a:rPr lang="fr-FR" sz="2400" dirty="0" err="1" smtClean="0"/>
              <a:t>better</a:t>
            </a:r>
            <a:r>
              <a:rPr lang="fr-FR" sz="2400" dirty="0" smtClean="0"/>
              <a:t> </a:t>
            </a:r>
            <a:r>
              <a:rPr lang="fr-FR" sz="2400" dirty="0" err="1" smtClean="0"/>
              <a:t>characterization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   </a:t>
            </a:r>
          </a:p>
          <a:p>
            <a:pPr marL="749808" lvl="2" indent="0" algn="just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sz="2400" dirty="0" smtClean="0"/>
              <a:t>components of the </a:t>
            </a:r>
            <a:r>
              <a:rPr lang="fr-FR" sz="2400" dirty="0" err="1" smtClean="0"/>
              <a:t>tumor</a:t>
            </a:r>
            <a:r>
              <a:rPr lang="fr-FR" dirty="0"/>
              <a:t> </a:t>
            </a:r>
            <a:r>
              <a:rPr lang="fr-FR" sz="2400" dirty="0" err="1" smtClean="0"/>
              <a:t>such</a:t>
            </a:r>
            <a:r>
              <a:rPr lang="fr-FR" sz="2400" dirty="0" smtClean="0"/>
              <a:t> as areas of </a:t>
            </a:r>
          </a:p>
          <a:p>
            <a:pPr marL="749808" lvl="2" indent="0" algn="just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sz="2400" dirty="0" err="1" smtClean="0"/>
              <a:t>hemmorage</a:t>
            </a:r>
            <a:r>
              <a:rPr lang="fr-FR" sz="2400" dirty="0" smtClean="0"/>
              <a:t> </a:t>
            </a:r>
            <a:r>
              <a:rPr lang="fr-FR" sz="2400" dirty="0" err="1" smtClean="0"/>
              <a:t>which</a:t>
            </a:r>
            <a:r>
              <a:rPr lang="fr-FR" sz="2400" dirty="0" smtClean="0"/>
              <a:t> </a:t>
            </a:r>
            <a:r>
              <a:rPr lang="fr-FR" sz="2400" dirty="0" err="1" smtClean="0"/>
              <a:t>appear</a:t>
            </a:r>
            <a:r>
              <a:rPr lang="fr-FR" sz="2400" dirty="0" smtClean="0"/>
              <a:t> as </a:t>
            </a:r>
            <a:r>
              <a:rPr lang="fr-FR" sz="2400" dirty="0" err="1" smtClean="0"/>
              <a:t>hyperintense</a:t>
            </a:r>
            <a:r>
              <a:rPr lang="fr-FR" sz="2400" dirty="0" smtClean="0"/>
              <a:t> on T1 </a:t>
            </a:r>
          </a:p>
          <a:p>
            <a:pPr marL="749808" lvl="2" indent="0" algn="just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sz="2400" dirty="0" err="1" smtClean="0"/>
              <a:t>weighted</a:t>
            </a:r>
            <a:r>
              <a:rPr lang="fr-FR" sz="2400" dirty="0" smtClean="0"/>
              <a:t> images, </a:t>
            </a:r>
            <a:r>
              <a:rPr lang="fr-FR" sz="2400" dirty="0" err="1" smtClean="0"/>
              <a:t>cysts</a:t>
            </a:r>
            <a:r>
              <a:rPr lang="fr-FR" sz="2400" dirty="0" smtClean="0"/>
              <a:t> and </a:t>
            </a:r>
            <a:r>
              <a:rPr lang="fr-FR" sz="2400" dirty="0" err="1" smtClean="0"/>
              <a:t>necrotic</a:t>
            </a:r>
            <a:r>
              <a:rPr lang="fr-FR" sz="2400" dirty="0" smtClean="0"/>
              <a:t> areas as </a:t>
            </a:r>
          </a:p>
          <a:p>
            <a:pPr marL="749808" lvl="2" indent="0" algn="just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sz="2400" dirty="0" err="1" smtClean="0"/>
              <a:t>hyperintense</a:t>
            </a:r>
            <a:r>
              <a:rPr lang="fr-FR" sz="2400" dirty="0" smtClean="0"/>
              <a:t> on T2-weighted images.</a:t>
            </a:r>
          </a:p>
          <a:p>
            <a:pPr marL="457200" lvl="1" indent="0" algn="just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Invasion </a:t>
            </a:r>
            <a:r>
              <a:rPr lang="fr-FR" sz="2400" dirty="0"/>
              <a:t>of adjacent </a:t>
            </a:r>
            <a:r>
              <a:rPr lang="fr-FR" sz="2400" dirty="0" err="1"/>
              <a:t>organs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 smtClean="0"/>
              <a:t>common</a:t>
            </a:r>
            <a:r>
              <a:rPr lang="fr-FR" sz="2400" dirty="0" smtClean="0"/>
              <a:t>[9,10].</a:t>
            </a:r>
            <a:endParaRPr lang="en-US" sz="2400" dirty="0" smtClean="0"/>
          </a:p>
          <a:p>
            <a:pPr lvl="1">
              <a:buFont typeface="Wingdings" pitchFamily="2" charset="2"/>
              <a:buChar char="v"/>
            </a:pPr>
            <a:endParaRPr lang="en-US" sz="2000" dirty="0" smtClean="0"/>
          </a:p>
          <a:p>
            <a:endParaRPr lang="en-US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59261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43805"/>
            <a:ext cx="8424936" cy="5649491"/>
          </a:xfrm>
        </p:spPr>
        <p:txBody>
          <a:bodyPr>
            <a:normAutofit/>
          </a:bodyPr>
          <a:lstStyle/>
          <a:p>
            <a:pPr marL="342900" indent="-342900" algn="just"/>
            <a:endParaRPr lang="en-US" sz="2400" dirty="0" smtClean="0"/>
          </a:p>
          <a:p>
            <a:pPr marL="342900" indent="-342900" algn="just"/>
            <a:r>
              <a:rPr lang="en-US" sz="2400" dirty="0" smtClean="0"/>
              <a:t>The</a:t>
            </a:r>
            <a:r>
              <a:rPr lang="en-US" sz="2400" dirty="0"/>
              <a:t> diagnosis is based on biopsy and assay of specific serum markers including alpha-</a:t>
            </a:r>
            <a:r>
              <a:rPr lang="en-US" sz="2400" dirty="0" err="1"/>
              <a:t>foeto</a:t>
            </a:r>
            <a:r>
              <a:rPr lang="en-US" sz="2400" dirty="0"/>
              <a:t> protein (A.F.P).</a:t>
            </a:r>
          </a:p>
          <a:p>
            <a:pPr marL="0" indent="0" algn="just">
              <a:buNone/>
            </a:pPr>
            <a:r>
              <a:rPr lang="en-US" sz="2400" dirty="0"/>
              <a:t>    In our case histology shows a tumor proliferation </a:t>
            </a:r>
            <a:r>
              <a:rPr lang="en-US" sz="2400" dirty="0" smtClean="0"/>
              <a:t>  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associated with </a:t>
            </a:r>
            <a:r>
              <a:rPr lang="en-US" sz="2400" dirty="0"/>
              <a:t>the classic Schiller-Duval bodies which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    are </a:t>
            </a:r>
            <a:r>
              <a:rPr lang="fr-FR" sz="2400" dirty="0" err="1" smtClean="0"/>
              <a:t>characterized</a:t>
            </a:r>
            <a:r>
              <a:rPr lang="fr-FR" sz="2400" dirty="0" smtClean="0"/>
              <a:t> </a:t>
            </a:r>
            <a:r>
              <a:rPr lang="fr-FR" sz="2400" dirty="0"/>
              <a:t>by a central </a:t>
            </a:r>
            <a:r>
              <a:rPr lang="en-US" sz="2400" dirty="0"/>
              <a:t>blood vessel covered by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    tumor cells </a:t>
            </a:r>
            <a:r>
              <a:rPr lang="en-US" sz="2400" dirty="0"/>
              <a:t>and </a:t>
            </a:r>
            <a:r>
              <a:rPr lang="en-US" sz="2400" dirty="0" smtClean="0"/>
              <a:t>separated </a:t>
            </a:r>
            <a:r>
              <a:rPr lang="en-US" sz="2400" dirty="0"/>
              <a:t>from an outer rim of tumor cells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by </a:t>
            </a:r>
            <a:r>
              <a:rPr lang="en-US" sz="2400" dirty="0"/>
              <a:t>a </a:t>
            </a:r>
            <a:r>
              <a:rPr lang="en-US" sz="2400" dirty="0" smtClean="0"/>
              <a:t>clear </a:t>
            </a:r>
            <a:r>
              <a:rPr lang="en-US" sz="2400" dirty="0"/>
              <a:t>space.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Histopathologically</a:t>
            </a:r>
            <a:r>
              <a:rPr lang="en-US" sz="2400" dirty="0" smtClean="0"/>
              <a:t> Schiller </a:t>
            </a:r>
            <a:r>
              <a:rPr lang="en-US" sz="2400" dirty="0"/>
              <a:t>Duval bodies when present </a:t>
            </a:r>
            <a:r>
              <a:rPr lang="en-US" sz="2400" dirty="0" smtClean="0"/>
              <a:t>are </a:t>
            </a:r>
            <a:r>
              <a:rPr lang="fr-FR" sz="2400" dirty="0" err="1" smtClean="0"/>
              <a:t>pathognomonic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Yolk</a:t>
            </a:r>
            <a:r>
              <a:rPr lang="fr-FR" sz="2400" dirty="0" smtClean="0"/>
              <a:t> sac </a:t>
            </a:r>
            <a:r>
              <a:rPr lang="fr-FR" sz="2400" dirty="0" err="1" smtClean="0"/>
              <a:t>tumor</a:t>
            </a:r>
            <a:r>
              <a:rPr lang="fr-FR" sz="2400" dirty="0" smtClean="0"/>
              <a:t>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8585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  <a:endParaRPr lang="fr-FR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Germ cell tumors (GCTs) are a heterogeneous group of lesions which arise in patients of all ages; they occur most frequently in the gonads and are relatively rare in other sites.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Both </a:t>
            </a:r>
            <a:r>
              <a:rPr lang="en-US" sz="2400" dirty="0"/>
              <a:t>computed tomography and magnetic resonance imaging (MRI) are highly sensitive in the detection of these </a:t>
            </a:r>
            <a:r>
              <a:rPr lang="en-US" sz="2400" dirty="0" smtClean="0"/>
              <a:t>tumors.</a:t>
            </a:r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this case we report an uncommon localization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of </a:t>
            </a:r>
            <a:r>
              <a:rPr lang="en-US" sz="2400" dirty="0"/>
              <a:t>a germ cell tumor which is the Para pharyngeal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space</a:t>
            </a:r>
            <a:r>
              <a:rPr lang="en-US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425611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5361459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treatement</a:t>
            </a:r>
            <a:r>
              <a:rPr lang="en-US" sz="2400" dirty="0"/>
              <a:t> and the prognosis for GCTs depends on the histologic </a:t>
            </a:r>
            <a:r>
              <a:rPr lang="fr-FR" sz="2400" dirty="0" err="1"/>
              <a:t>subtype</a:t>
            </a:r>
            <a:r>
              <a:rPr lang="fr-FR" sz="2400" dirty="0"/>
              <a:t>:</a:t>
            </a:r>
          </a:p>
          <a:p>
            <a:pPr lvl="1">
              <a:buFont typeface="Wingdings" pitchFamily="2" charset="2"/>
              <a:buChar char="ü"/>
            </a:pP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Treatment </a:t>
            </a:r>
            <a:r>
              <a:rPr lang="en-US" sz="2000" dirty="0"/>
              <a:t>of mature </a:t>
            </a:r>
            <a:r>
              <a:rPr lang="en-US" sz="2000" dirty="0" err="1"/>
              <a:t>teratomas</a:t>
            </a:r>
            <a:r>
              <a:rPr lang="en-US" sz="2000" dirty="0"/>
              <a:t> is completed only by surgical removal.</a:t>
            </a:r>
          </a:p>
          <a:p>
            <a:pPr lvl="1">
              <a:buFont typeface="Wingdings" pitchFamily="2" charset="2"/>
              <a:buChar char="ü"/>
            </a:pPr>
            <a:endParaRPr lang="fr-FR" sz="2000" dirty="0" smtClean="0"/>
          </a:p>
          <a:p>
            <a:pPr lvl="1">
              <a:buFont typeface="Wingdings" pitchFamily="2" charset="2"/>
              <a:buChar char="ü"/>
            </a:pPr>
            <a:r>
              <a:rPr lang="fr-FR" sz="2000" dirty="0" err="1" smtClean="0"/>
              <a:t>Seminomas</a:t>
            </a:r>
            <a:r>
              <a:rPr lang="fr-FR" sz="2000" dirty="0"/>
              <a:t>, </a:t>
            </a:r>
            <a:r>
              <a:rPr lang="en-US" sz="2000" dirty="0"/>
              <a:t>are very sensitive to radiation and chemotherapy.</a:t>
            </a:r>
          </a:p>
          <a:p>
            <a:pPr lvl="1">
              <a:buFont typeface="Wingdings" pitchFamily="2" charset="2"/>
              <a:buChar char="ü"/>
            </a:pP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Non </a:t>
            </a:r>
            <a:r>
              <a:rPr lang="en-US" sz="2000" dirty="0" err="1"/>
              <a:t>seminomatous</a:t>
            </a:r>
            <a:r>
              <a:rPr lang="en-US" sz="2000" dirty="0"/>
              <a:t> GCTs should benefit of surgical removal </a:t>
            </a:r>
            <a:r>
              <a:rPr lang="en-US" sz="2000" dirty="0" smtClean="0"/>
              <a:t>when </a:t>
            </a:r>
            <a:r>
              <a:rPr lang="en-US" sz="2000" dirty="0"/>
              <a:t>its possible, in association with a </a:t>
            </a:r>
            <a:r>
              <a:rPr lang="fr-FR" sz="2000" dirty="0"/>
              <a:t>multi-agent </a:t>
            </a:r>
            <a:r>
              <a:rPr lang="fr-FR" sz="2000" dirty="0" err="1"/>
              <a:t>chemotherapy</a:t>
            </a:r>
            <a:r>
              <a:rPr lang="fr-FR" sz="2000" dirty="0"/>
              <a:t>.[8]</a:t>
            </a:r>
            <a:endParaRPr lang="en-US" sz="2000" dirty="0"/>
          </a:p>
          <a:p>
            <a:pPr marL="448056" lvl="1" indent="0">
              <a:buNone/>
            </a:pPr>
            <a:r>
              <a:rPr lang="fr-FR" dirty="0"/>
              <a:t>  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prognosis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poor</a:t>
            </a:r>
            <a:r>
              <a:rPr lang="fr-FR" sz="2000" dirty="0"/>
              <a:t> due to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aggressivity</a:t>
            </a:r>
            <a:r>
              <a:rPr lang="fr-FR" sz="2000" dirty="0"/>
              <a:t> and </a:t>
            </a:r>
            <a:r>
              <a:rPr lang="fr-FR" sz="2000" dirty="0" err="1"/>
              <a:t>deep</a:t>
            </a:r>
            <a:r>
              <a:rPr lang="fr-FR" sz="2000" dirty="0"/>
              <a:t> </a:t>
            </a:r>
            <a:endParaRPr lang="fr-FR" sz="2000" dirty="0" smtClean="0"/>
          </a:p>
          <a:p>
            <a:pPr marL="448056" lvl="1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location </a:t>
            </a:r>
            <a:r>
              <a:rPr lang="fr-FR" sz="2000" dirty="0" err="1" smtClean="0"/>
              <a:t>responsible</a:t>
            </a:r>
            <a:r>
              <a:rPr lang="fr-FR" sz="2000" dirty="0" smtClean="0"/>
              <a:t> </a:t>
            </a:r>
            <a:r>
              <a:rPr lang="fr-FR" sz="2000" dirty="0"/>
              <a:t>for </a:t>
            </a:r>
            <a:r>
              <a:rPr lang="fr-FR" sz="2000" dirty="0" err="1"/>
              <a:t>delayed</a:t>
            </a:r>
            <a:r>
              <a:rPr lang="fr-FR" sz="2000" dirty="0"/>
              <a:t> </a:t>
            </a:r>
            <a:r>
              <a:rPr lang="fr-FR" sz="2000" dirty="0" err="1"/>
              <a:t>diagnosis</a:t>
            </a:r>
            <a:r>
              <a:rPr lang="fr-FR" sz="2000" dirty="0"/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141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66"/>
                </a:solidFill>
              </a:rPr>
              <a:t>CONCLUSION:</a:t>
            </a:r>
            <a:endParaRPr lang="fr-FR" b="1" u="sng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Extragonadal</a:t>
            </a:r>
            <a:r>
              <a:rPr lang="en-US" sz="2400" dirty="0"/>
              <a:t> germ cell tumors </a:t>
            </a:r>
            <a:r>
              <a:rPr lang="en-US" sz="2400" dirty="0" smtClean="0"/>
              <a:t>have a </a:t>
            </a:r>
            <a:r>
              <a:rPr lang="en-US" sz="2400" dirty="0"/>
              <a:t>variable clinical course, with the </a:t>
            </a:r>
            <a:r>
              <a:rPr lang="en-US" sz="2400" dirty="0" smtClean="0"/>
              <a:t>potential for </a:t>
            </a:r>
            <a:r>
              <a:rPr lang="en-US" sz="2400" dirty="0"/>
              <a:t>aggressive behavior and </a:t>
            </a:r>
            <a:r>
              <a:rPr lang="en-US" sz="2400" dirty="0" smtClean="0"/>
              <a:t>widespread metastases.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imaging characteristics </a:t>
            </a:r>
            <a:r>
              <a:rPr lang="en-US" sz="2400" dirty="0" smtClean="0"/>
              <a:t>of these </a:t>
            </a:r>
            <a:r>
              <a:rPr lang="en-US" sz="2400" dirty="0"/>
              <a:t>tumors are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nonspecific, and </a:t>
            </a:r>
            <a:r>
              <a:rPr lang="en-US" sz="2400" dirty="0"/>
              <a:t>in </a:t>
            </a:r>
            <a:r>
              <a:rPr lang="en-US" sz="2400" dirty="0" smtClean="0"/>
              <a:t>combination with </a:t>
            </a:r>
            <a:r>
              <a:rPr lang="en-US" sz="2400" dirty="0"/>
              <a:t>other clinical 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data</a:t>
            </a:r>
            <a:r>
              <a:rPr lang="en-US" sz="2400" dirty="0"/>
              <a:t>, </a:t>
            </a:r>
            <a:r>
              <a:rPr lang="en-US" sz="2400" dirty="0" smtClean="0"/>
              <a:t>including tumor </a:t>
            </a:r>
            <a:r>
              <a:rPr lang="en-US" sz="2400" dirty="0"/>
              <a:t>markers, should always lead 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to consideration of </a:t>
            </a:r>
            <a:r>
              <a:rPr lang="en-US" sz="2400" dirty="0" err="1" smtClean="0"/>
              <a:t>extragonadal</a:t>
            </a:r>
            <a:r>
              <a:rPr lang="en-US" sz="2400" dirty="0" smtClean="0"/>
              <a:t> </a:t>
            </a:r>
            <a:r>
              <a:rPr lang="en-US" sz="2400" dirty="0"/>
              <a:t>germ cell </a:t>
            </a:r>
            <a:r>
              <a:rPr lang="en-US" sz="2400" dirty="0" smtClean="0"/>
              <a:t>tumors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and </a:t>
            </a:r>
            <a:r>
              <a:rPr lang="en-US" sz="2400" dirty="0"/>
              <a:t>the </a:t>
            </a:r>
            <a:r>
              <a:rPr lang="en-US" sz="2400" dirty="0" smtClean="0"/>
              <a:t>definitive</a:t>
            </a:r>
            <a:r>
              <a:rPr lang="fr-FR" sz="2400" dirty="0" smtClean="0"/>
              <a:t> </a:t>
            </a:r>
            <a:r>
              <a:rPr lang="fr-FR" sz="2400" dirty="0" err="1" smtClean="0"/>
              <a:t>diagnosis</a:t>
            </a:r>
            <a:r>
              <a:rPr lang="fr-FR" sz="2400" dirty="0" smtClean="0"/>
              <a:t> of </a:t>
            </a:r>
            <a:r>
              <a:rPr lang="fr-FR" sz="2400" dirty="0" err="1" smtClean="0"/>
              <a:t>extragonadal</a:t>
            </a:r>
            <a:r>
              <a:rPr lang="fr-FR" sz="2400" dirty="0" smtClean="0"/>
              <a:t> </a:t>
            </a:r>
            <a:r>
              <a:rPr lang="fr-FR" sz="2400" dirty="0" err="1" smtClean="0"/>
              <a:t>GCTs</a:t>
            </a:r>
            <a:r>
              <a:rPr lang="fr-FR" sz="2400" dirty="0" smtClean="0"/>
              <a:t>  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</a:t>
            </a:r>
            <a:r>
              <a:rPr lang="fr-FR" sz="2400" dirty="0" err="1" smtClean="0"/>
              <a:t>requires</a:t>
            </a:r>
            <a:r>
              <a:rPr lang="fr-FR" sz="2400" dirty="0" smtClean="0"/>
              <a:t> a </a:t>
            </a:r>
            <a:r>
              <a:rPr lang="fr-FR" sz="2400" dirty="0" err="1" smtClean="0"/>
              <a:t>biopsy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01108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66"/>
                </a:solidFill>
              </a:rPr>
              <a:t>BIBLIOGRAPHIE:</a:t>
            </a:r>
            <a:endParaRPr lang="fr-FR" b="1" u="sng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 numCol="1">
            <a:normAutofit/>
          </a:bodyPr>
          <a:lstStyle/>
          <a:p>
            <a:pPr lvl="0">
              <a:spcBef>
                <a:spcPts val="0"/>
              </a:spcBef>
            </a:pPr>
            <a:r>
              <a:rPr lang="fr-FR" sz="1800" dirty="0" smtClean="0"/>
              <a:t>1-</a:t>
            </a:r>
            <a:r>
              <a:rPr lang="fr-FR" sz="1800" dirty="0">
                <a:latin typeface="TimesNewRomanPSMT"/>
              </a:rPr>
              <a:t>Nadira Mamoon,1 </a:t>
            </a:r>
            <a:r>
              <a:rPr lang="fr-FR" sz="1800" dirty="0" err="1">
                <a:latin typeface="TimesNewRomanPSMT"/>
              </a:rPr>
              <a:t>Sadaf</a:t>
            </a:r>
            <a:r>
              <a:rPr lang="fr-FR" sz="1800" dirty="0">
                <a:latin typeface="TimesNewRomanPSMT"/>
              </a:rPr>
              <a:t> Ali Jaffri,2 Fazal Ilahi,3 </a:t>
            </a:r>
            <a:r>
              <a:rPr lang="fr-FR" sz="1800" dirty="0" err="1">
                <a:latin typeface="TimesNewRomanPSMT"/>
              </a:rPr>
              <a:t>Kamil</a:t>
            </a:r>
            <a:r>
              <a:rPr lang="fr-FR" sz="1800" dirty="0">
                <a:latin typeface="TimesNewRomanPSMT"/>
              </a:rPr>
              <a:t> Muzaffar,4 </a:t>
            </a:r>
            <a:r>
              <a:rPr lang="fr-FR" sz="1800" dirty="0" err="1">
                <a:latin typeface="TimesNewRomanPSMT"/>
              </a:rPr>
              <a:t>Yasir</a:t>
            </a:r>
            <a:r>
              <a:rPr lang="fr-FR" sz="1800" dirty="0">
                <a:latin typeface="TimesNewRomanPSMT"/>
              </a:rPr>
              <a:t> Iqbal,5 </a:t>
            </a:r>
            <a:r>
              <a:rPr lang="fr-FR" sz="1800" dirty="0" err="1">
                <a:latin typeface="TimesNewRomanPSMT"/>
              </a:rPr>
              <a:t>Noreen</a:t>
            </a:r>
            <a:r>
              <a:rPr lang="fr-FR" sz="1800" dirty="0">
                <a:latin typeface="TimesNewRomanPSMT"/>
              </a:rPr>
              <a:t> Akhter,6 </a:t>
            </a:r>
            <a:r>
              <a:rPr lang="fr-FR" sz="1800" dirty="0" err="1">
                <a:latin typeface="TimesNewRomanPSMT"/>
              </a:rPr>
              <a:t>Humaira</a:t>
            </a:r>
            <a:r>
              <a:rPr lang="fr-FR" sz="1800" dirty="0">
                <a:latin typeface="TimesNewRomanPSMT"/>
              </a:rPr>
              <a:t> Nasir,7 Imran </a:t>
            </a:r>
            <a:r>
              <a:rPr lang="fr-FR" sz="1800" dirty="0" err="1">
                <a:latin typeface="TimesNewRomanPSMT"/>
              </a:rPr>
              <a:t>Nazir</a:t>
            </a:r>
            <a:r>
              <a:rPr lang="fr-FR" sz="1800" dirty="0">
                <a:latin typeface="TimesNewRomanPSMT"/>
              </a:rPr>
              <a:t> Ahmad8 </a:t>
            </a:r>
            <a:r>
              <a:rPr lang="en-US" sz="1800" dirty="0">
                <a:latin typeface="TimesNewRomanPS-BoldMT"/>
              </a:rPr>
              <a:t>Yolk sac </a:t>
            </a:r>
            <a:r>
              <a:rPr lang="en-US" sz="1800" dirty="0" err="1">
                <a:latin typeface="TimesNewRomanPS-BoldMT"/>
              </a:rPr>
              <a:t>tumour</a:t>
            </a:r>
            <a:r>
              <a:rPr lang="en-US" sz="1800" dirty="0">
                <a:latin typeface="TimesNewRomanPS-BoldMT"/>
              </a:rPr>
              <a:t> arising in mature </a:t>
            </a:r>
            <a:r>
              <a:rPr lang="en-US" sz="1800" dirty="0" err="1">
                <a:latin typeface="TimesNewRomanPS-BoldMT"/>
              </a:rPr>
              <a:t>teratoma</a:t>
            </a:r>
            <a:r>
              <a:rPr lang="en-US" sz="1800" dirty="0">
                <a:latin typeface="TimesNewRomanPS-BoldMT"/>
              </a:rPr>
              <a:t> in the </a:t>
            </a:r>
            <a:r>
              <a:rPr lang="en-US" sz="1800" dirty="0" err="1">
                <a:latin typeface="TimesNewRomanPS-BoldMT"/>
              </a:rPr>
              <a:t>parapharyngeal</a:t>
            </a:r>
            <a:r>
              <a:rPr lang="en-US" sz="1800" dirty="0">
                <a:latin typeface="TimesNewRomanPS-BoldMT"/>
              </a:rPr>
              <a:t> space</a:t>
            </a:r>
            <a:r>
              <a:rPr lang="fr-FR" sz="1800" dirty="0">
                <a:latin typeface="ArialMT"/>
              </a:rPr>
              <a:t>J </a:t>
            </a:r>
            <a:r>
              <a:rPr lang="fr-FR" sz="1800" dirty="0" err="1">
                <a:latin typeface="ArialMT"/>
              </a:rPr>
              <a:t>Pak</a:t>
            </a:r>
            <a:r>
              <a:rPr lang="fr-FR" sz="1800" dirty="0">
                <a:latin typeface="ArialMT"/>
              </a:rPr>
              <a:t> Med </a:t>
            </a:r>
            <a:r>
              <a:rPr lang="fr-FR" sz="1800" dirty="0" err="1">
                <a:latin typeface="ArialMT"/>
              </a:rPr>
              <a:t>Assoc</a:t>
            </a:r>
            <a:r>
              <a:rPr lang="en-US" sz="1800" dirty="0" smtClean="0">
                <a:latin typeface="TimesNewRomanPS-BoldMT"/>
              </a:rPr>
              <a:t>.</a:t>
            </a:r>
            <a:endParaRPr lang="fr-FR" sz="1800" dirty="0" smtClean="0"/>
          </a:p>
          <a:p>
            <a:pPr>
              <a:spcBef>
                <a:spcPts val="0"/>
              </a:spcBef>
            </a:pPr>
            <a:r>
              <a:rPr lang="fr-FR" sz="1800" dirty="0" smtClean="0">
                <a:latin typeface="AdvPS3D09C8"/>
              </a:rPr>
              <a:t>2-Matthew </a:t>
            </a:r>
            <a:r>
              <a:rPr lang="fr-FR" sz="1800" dirty="0">
                <a:latin typeface="AdvPS3D09C8"/>
              </a:rPr>
              <a:t>Jonathan </a:t>
            </a:r>
            <a:r>
              <a:rPr lang="fr-FR" sz="1800" dirty="0" smtClean="0">
                <a:latin typeface="AdvPS3D09C8"/>
              </a:rPr>
              <a:t>Murray, James </a:t>
            </a:r>
            <a:r>
              <a:rPr lang="fr-FR" sz="1800" dirty="0">
                <a:latin typeface="AdvPS3D09C8"/>
              </a:rPr>
              <a:t>Christopher </a:t>
            </a:r>
            <a:r>
              <a:rPr lang="fr-FR" sz="1800" dirty="0" smtClean="0">
                <a:latin typeface="AdvPS3D09C8"/>
              </a:rPr>
              <a:t>Nicholson, </a:t>
            </a:r>
            <a:r>
              <a:rPr lang="en-US" sz="1800" dirty="0">
                <a:latin typeface="AdvPS3D09C9"/>
              </a:rPr>
              <a:t>Germ cell </a:t>
            </a:r>
            <a:r>
              <a:rPr lang="en-US" sz="1800" dirty="0" smtClean="0">
                <a:latin typeface="AdvPS3D09C9"/>
              </a:rPr>
              <a:t>tumors </a:t>
            </a:r>
            <a:r>
              <a:rPr lang="en-US" sz="1800" dirty="0">
                <a:latin typeface="AdvPS3D09C9"/>
              </a:rPr>
              <a:t>in </a:t>
            </a:r>
            <a:r>
              <a:rPr lang="en-US" sz="1800" dirty="0" smtClean="0">
                <a:latin typeface="AdvPS3D09C9"/>
              </a:rPr>
              <a:t>children </a:t>
            </a:r>
            <a:r>
              <a:rPr lang="fr-FR" sz="1800" dirty="0" smtClean="0">
                <a:latin typeface="AdvPS3D09C9"/>
              </a:rPr>
              <a:t>and adolescents,</a:t>
            </a:r>
            <a:r>
              <a:rPr lang="en-US" sz="1800" dirty="0"/>
              <a:t> </a:t>
            </a:r>
            <a:r>
              <a:rPr lang="en-US" sz="1800" dirty="0" err="1" smtClean="0"/>
              <a:t>Paediatrics</a:t>
            </a:r>
            <a:r>
              <a:rPr lang="en-US" sz="1800" dirty="0" smtClean="0"/>
              <a:t> and child health 20:3.</a:t>
            </a:r>
            <a:endParaRPr lang="fr-FR" sz="1800" dirty="0" smtClean="0"/>
          </a:p>
          <a:p>
            <a:pPr>
              <a:spcBef>
                <a:spcPts val="0"/>
              </a:spcBef>
            </a:pPr>
            <a:r>
              <a:rPr lang="fr-FR" sz="1800" dirty="0"/>
              <a:t>3</a:t>
            </a:r>
            <a:r>
              <a:rPr lang="fr-FR" sz="1800" dirty="0" smtClean="0"/>
              <a:t>-</a:t>
            </a:r>
            <a:r>
              <a:rPr lang="fr-FR" sz="1800" dirty="0" smtClean="0">
                <a:latin typeface="Swis721BT"/>
              </a:rPr>
              <a:t>Gabriele </a:t>
            </a:r>
            <a:r>
              <a:rPr lang="fr-FR" sz="1800" dirty="0" err="1">
                <a:latin typeface="Swis721BT"/>
              </a:rPr>
              <a:t>Calaminus</a:t>
            </a:r>
            <a:r>
              <a:rPr lang="fr-FR" sz="1800" dirty="0">
                <a:latin typeface="Swis721BT"/>
              </a:rPr>
              <a:t>, Catherine </a:t>
            </a:r>
            <a:r>
              <a:rPr lang="fr-FR" sz="1800" dirty="0" smtClean="0">
                <a:latin typeface="Swis721BT"/>
              </a:rPr>
              <a:t>Patte </a:t>
            </a:r>
            <a:r>
              <a:rPr lang="en-US" sz="1800" dirty="0">
                <a:latin typeface="Swis721BT,Bold"/>
              </a:rPr>
              <a:t>Germ Cell Tumors in Children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latin typeface="Swis721BT,Bold"/>
              </a:rPr>
              <a:t>      Adolescents international society of </a:t>
            </a:r>
            <a:r>
              <a:rPr lang="fr-FR" sz="1800" dirty="0" err="1" smtClean="0">
                <a:latin typeface="Swis721BT,Bold"/>
              </a:rPr>
              <a:t>pediatric</a:t>
            </a:r>
            <a:r>
              <a:rPr lang="fr-FR" sz="1800" dirty="0" smtClean="0">
                <a:latin typeface="Swis721BT,Bold"/>
              </a:rPr>
              <a:t> </a:t>
            </a:r>
            <a:r>
              <a:rPr lang="fr-FR" sz="1800" dirty="0" err="1" smtClean="0">
                <a:latin typeface="Swis721BT,Bold"/>
              </a:rPr>
              <a:t>oncology</a:t>
            </a:r>
            <a:r>
              <a:rPr lang="fr-FR" sz="1800" dirty="0" smtClean="0">
                <a:latin typeface="Swis721BT,Bold"/>
              </a:rPr>
              <a:t>.</a:t>
            </a:r>
          </a:p>
          <a:p>
            <a:pPr>
              <a:spcBef>
                <a:spcPts val="0"/>
              </a:spcBef>
            </a:pPr>
            <a:r>
              <a:rPr lang="fr-FR" sz="1800" dirty="0" smtClean="0"/>
              <a:t>4</a:t>
            </a:r>
            <a:r>
              <a:rPr lang="fr-FR" dirty="0" smtClean="0"/>
              <a:t>-</a:t>
            </a:r>
            <a:r>
              <a:rPr lang="fr-FR" sz="1800" dirty="0" smtClean="0"/>
              <a:t>Kusumakumari </a:t>
            </a:r>
            <a:r>
              <a:rPr lang="fr-FR" sz="1800" dirty="0"/>
              <a:t>P., </a:t>
            </a:r>
            <a:r>
              <a:rPr lang="fr-FR" sz="1800" dirty="0" err="1"/>
              <a:t>Geetha</a:t>
            </a:r>
            <a:r>
              <a:rPr lang="fr-FR" sz="1800" dirty="0"/>
              <a:t> N., </a:t>
            </a:r>
            <a:r>
              <a:rPr lang="fr-FR" sz="1800" dirty="0" err="1"/>
              <a:t>Chellam</a:t>
            </a:r>
            <a:r>
              <a:rPr lang="fr-FR" sz="1800" dirty="0"/>
              <a:t> VG., Nair MK. </a:t>
            </a:r>
            <a:r>
              <a:rPr lang="fr-FR" sz="1800" dirty="0" err="1"/>
              <a:t>Endodermal</a:t>
            </a:r>
            <a:r>
              <a:rPr lang="fr-FR" sz="1800" dirty="0"/>
              <a:t> sinus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/>
              <a:t>      </a:t>
            </a:r>
            <a:r>
              <a:rPr lang="fr-FR" sz="1800" dirty="0" err="1" smtClean="0"/>
              <a:t>tumors</a:t>
            </a:r>
            <a:r>
              <a:rPr lang="fr-FR" sz="1800" dirty="0" smtClean="0"/>
              <a:t> </a:t>
            </a:r>
            <a:r>
              <a:rPr lang="fr-FR" sz="1800" dirty="0"/>
              <a:t>in the </a:t>
            </a:r>
            <a:r>
              <a:rPr lang="fr-FR" sz="1800" dirty="0" err="1" smtClean="0"/>
              <a:t>head</a:t>
            </a:r>
            <a:r>
              <a:rPr lang="fr-FR" sz="1800" dirty="0" smtClean="0"/>
              <a:t> </a:t>
            </a:r>
            <a:r>
              <a:rPr lang="fr-FR" sz="1800" dirty="0"/>
              <a:t>and neck </a:t>
            </a:r>
            <a:r>
              <a:rPr lang="fr-FR" sz="1800" dirty="0" err="1"/>
              <a:t>region</a:t>
            </a:r>
            <a:r>
              <a:rPr lang="fr-FR" sz="1800" dirty="0"/>
              <a:t>. Med </a:t>
            </a:r>
            <a:r>
              <a:rPr lang="fr-FR" sz="1800" dirty="0" err="1"/>
              <a:t>Pediatr</a:t>
            </a:r>
            <a:r>
              <a:rPr lang="fr-FR" sz="1800" dirty="0"/>
              <a:t> </a:t>
            </a:r>
            <a:r>
              <a:rPr lang="fr-FR" sz="1800" dirty="0" err="1"/>
              <a:t>Oncol</a:t>
            </a:r>
            <a:r>
              <a:rPr lang="fr-FR" sz="1800" dirty="0"/>
              <a:t>. 1997; 29(4):303-7</a:t>
            </a:r>
            <a:r>
              <a:rPr lang="fr-FR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fr-FR" sz="1800" dirty="0" smtClean="0"/>
              <a:t>5</a:t>
            </a:r>
            <a:r>
              <a:rPr lang="en-US" sz="1800" dirty="0" smtClean="0"/>
              <a:t>Lack </a:t>
            </a:r>
            <a:r>
              <a:rPr lang="en-US" sz="1800" dirty="0"/>
              <a:t>EE. </a:t>
            </a:r>
            <a:r>
              <a:rPr lang="en-US" sz="1800" dirty="0" err="1"/>
              <a:t>Extragonadal</a:t>
            </a:r>
            <a:r>
              <a:rPr lang="en-US" sz="1800" dirty="0"/>
              <a:t> germ cell tumors of the head and neck </a:t>
            </a:r>
            <a:r>
              <a:rPr lang="en-US" sz="1800" dirty="0" smtClean="0"/>
              <a:t>region: review of </a:t>
            </a:r>
            <a:r>
              <a:rPr lang="en-US" sz="1800" dirty="0"/>
              <a:t>16 cases. Hum </a:t>
            </a:r>
            <a:r>
              <a:rPr lang="en-US" sz="1800" dirty="0" err="1"/>
              <a:t>Pathol</a:t>
            </a:r>
            <a:r>
              <a:rPr lang="en-US" sz="1800" dirty="0"/>
              <a:t>. 1985 ; 16(1):56-64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6-Dehner </a:t>
            </a:r>
            <a:r>
              <a:rPr lang="en-US" sz="1800" dirty="0"/>
              <a:t>LP., Mills A., </a:t>
            </a:r>
            <a:r>
              <a:rPr lang="en-US" sz="1800" dirty="0" err="1"/>
              <a:t>Talerman</a:t>
            </a:r>
            <a:r>
              <a:rPr lang="en-US" sz="1800" dirty="0"/>
              <a:t> A., </a:t>
            </a:r>
            <a:r>
              <a:rPr lang="en-US" sz="1800" dirty="0" err="1"/>
              <a:t>Billman</a:t>
            </a:r>
            <a:r>
              <a:rPr lang="en-US" sz="1800" dirty="0"/>
              <a:t> GF., </a:t>
            </a:r>
            <a:r>
              <a:rPr lang="en-US" sz="1800" dirty="0" err="1"/>
              <a:t>Krous</a:t>
            </a:r>
            <a:r>
              <a:rPr lang="en-US" sz="1800" dirty="0"/>
              <a:t> HF., </a:t>
            </a:r>
            <a:r>
              <a:rPr lang="en-US" sz="1800" dirty="0" err="1"/>
              <a:t>Platz</a:t>
            </a:r>
            <a:r>
              <a:rPr lang="en-US" sz="1800" dirty="0"/>
              <a:t> CE. Germ </a:t>
            </a:r>
            <a:r>
              <a:rPr lang="en-US" sz="1800" dirty="0" smtClean="0"/>
              <a:t>cell neoplasms </a:t>
            </a:r>
            <a:r>
              <a:rPr lang="en-US" sz="1800" dirty="0"/>
              <a:t>of head and neck soft tissues: a pathologic spectrum of </a:t>
            </a:r>
            <a:r>
              <a:rPr lang="en-US" sz="1800" dirty="0" err="1" smtClean="0"/>
              <a:t>teratomatous</a:t>
            </a:r>
            <a:r>
              <a:rPr lang="en-US" sz="1800" dirty="0" smtClean="0"/>
              <a:t> and </a:t>
            </a:r>
            <a:r>
              <a:rPr lang="en-US" sz="1800" dirty="0"/>
              <a:t>endodermal sinus tumors. Hum </a:t>
            </a:r>
            <a:r>
              <a:rPr lang="en-US" sz="1800" dirty="0" err="1"/>
              <a:t>Pathol</a:t>
            </a:r>
            <a:r>
              <a:rPr lang="en-US" sz="1800" dirty="0"/>
              <a:t>. 1990; 21(3):309-18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6948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sz="1800" dirty="0" smtClean="0"/>
              <a:t>7-I</a:t>
            </a:r>
            <a:r>
              <a:rPr lang="en-US" sz="1800" dirty="0"/>
              <a:t>. </a:t>
            </a:r>
            <a:r>
              <a:rPr lang="en-US" sz="1800" dirty="0" err="1"/>
              <a:t>Gassab</a:t>
            </a:r>
            <a:r>
              <a:rPr lang="en-US" sz="1800" dirty="0"/>
              <a:t>, A. </a:t>
            </a:r>
            <a:r>
              <a:rPr lang="en-US" sz="1800" dirty="0" err="1"/>
              <a:t>Hamroun</a:t>
            </a:r>
            <a:r>
              <a:rPr lang="en-US" sz="1800" dirty="0"/>
              <a:t>, K. </a:t>
            </a:r>
            <a:r>
              <a:rPr lang="en-US" sz="1800" dirty="0" err="1"/>
              <a:t>Harrathi</a:t>
            </a:r>
            <a:r>
              <a:rPr lang="en-US" sz="1800" dirty="0"/>
              <a:t>, A. </a:t>
            </a:r>
            <a:r>
              <a:rPr lang="en-US" sz="1800" dirty="0" err="1"/>
              <a:t>Hizem</a:t>
            </a:r>
            <a:r>
              <a:rPr lang="en-US" sz="1800" dirty="0"/>
              <a:t>, F. Ben </a:t>
            </a:r>
            <a:r>
              <a:rPr lang="en-US" sz="1800" dirty="0" err="1"/>
              <a:t>Mahmoud,F</a:t>
            </a:r>
            <a:r>
              <a:rPr lang="en-US" sz="1800" dirty="0"/>
              <a:t>. El </a:t>
            </a:r>
            <a:r>
              <a:rPr lang="en-US" sz="1800" dirty="0" err="1"/>
              <a:t>Kadhi</a:t>
            </a:r>
            <a:r>
              <a:rPr lang="en-US" sz="1800" dirty="0"/>
              <a:t>, A. </a:t>
            </a:r>
            <a:r>
              <a:rPr lang="en-US" sz="1800" dirty="0" err="1"/>
              <a:t>Moussa</a:t>
            </a:r>
            <a:r>
              <a:rPr lang="en-US" sz="1800" dirty="0"/>
              <a:t>*, CH. </a:t>
            </a:r>
            <a:r>
              <a:rPr lang="en-US" sz="1800" dirty="0" err="1"/>
              <a:t>Hafsa</a:t>
            </a:r>
            <a:r>
              <a:rPr lang="en-US" sz="1800" dirty="0"/>
              <a:t>**, J. </a:t>
            </a:r>
            <a:r>
              <a:rPr lang="en-US" sz="1800" dirty="0" err="1"/>
              <a:t>Koubaa</a:t>
            </a:r>
            <a:r>
              <a:rPr lang="en-US" sz="1800" dirty="0"/>
              <a:t>, </a:t>
            </a:r>
            <a:r>
              <a:rPr lang="en-US" sz="1800" dirty="0" err="1"/>
              <a:t>A.Gassab</a:t>
            </a:r>
            <a:r>
              <a:rPr lang="en-US" sz="1800" dirty="0"/>
              <a:t>  </a:t>
            </a:r>
            <a:r>
              <a:rPr lang="fr-FR" sz="1800" dirty="0"/>
              <a:t>Tumeur germinale de l’espace </a:t>
            </a:r>
            <a:r>
              <a:rPr lang="fr-FR" sz="1800" dirty="0" err="1"/>
              <a:t>parapharyngé</a:t>
            </a:r>
            <a:r>
              <a:rPr lang="fr-FR" sz="1800" dirty="0"/>
              <a:t>: a propos d’un cas. </a:t>
            </a:r>
            <a:r>
              <a:rPr lang="fr-FR" sz="1600" dirty="0"/>
              <a:t>J. TUN ORL - N° 18 JUIN 2007</a:t>
            </a:r>
          </a:p>
          <a:p>
            <a:r>
              <a:rPr lang="en-US" sz="1800" dirty="0" smtClean="0"/>
              <a:t>8-Gerrit-Jan </a:t>
            </a:r>
            <a:r>
              <a:rPr lang="en-US" sz="1800" dirty="0" err="1"/>
              <a:t>Westerveld</a:t>
            </a:r>
            <a:r>
              <a:rPr lang="en-US" sz="1800" dirty="0"/>
              <a:t>, MD, Jasper J. </a:t>
            </a:r>
            <a:r>
              <a:rPr lang="en-US" sz="1800" dirty="0" err="1"/>
              <a:t>Quak</a:t>
            </a:r>
            <a:r>
              <a:rPr lang="en-US" sz="1800" dirty="0"/>
              <a:t>, MD, PhD, </a:t>
            </a:r>
            <a:r>
              <a:rPr lang="en-US" sz="1800" dirty="0" err="1"/>
              <a:t>Dorine</a:t>
            </a:r>
            <a:r>
              <a:rPr lang="en-US" sz="1800" dirty="0"/>
              <a:t> </a:t>
            </a:r>
            <a:r>
              <a:rPr lang="en-US" sz="1800" dirty="0" err="1"/>
              <a:t>Bresters</a:t>
            </a:r>
            <a:r>
              <a:rPr lang="en-US" sz="1800" dirty="0"/>
              <a:t>, MD, PhD, Christian M. </a:t>
            </a:r>
            <a:r>
              <a:rPr lang="en-US" sz="1800" dirty="0" err="1"/>
              <a:t>Zwaan</a:t>
            </a:r>
            <a:r>
              <a:rPr lang="en-US" sz="1800" dirty="0"/>
              <a:t>, </a:t>
            </a:r>
            <a:r>
              <a:rPr lang="en-US" sz="1800" dirty="0" err="1"/>
              <a:t>MD,Paul</a:t>
            </a:r>
            <a:r>
              <a:rPr lang="en-US" sz="1800" dirty="0"/>
              <a:t> Van Der </a:t>
            </a:r>
            <a:r>
              <a:rPr lang="en-US" sz="1800" dirty="0" err="1"/>
              <a:t>Valk</a:t>
            </a:r>
            <a:r>
              <a:rPr lang="en-US" sz="1800" dirty="0"/>
              <a:t>, MD, PhD, and Charles R. </a:t>
            </a:r>
            <a:r>
              <a:rPr lang="en-US" sz="1800" dirty="0" err="1"/>
              <a:t>Leemans</a:t>
            </a:r>
            <a:r>
              <a:rPr lang="en-US" sz="1800" dirty="0"/>
              <a:t>, MD, PhD, Endodermal sinus tumor of the maxillary sinus. Otolaryngology–Head and Neck Surgery June 2001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9-</a:t>
            </a:r>
            <a:r>
              <a:rPr lang="fr-FR" sz="1800" dirty="0" err="1"/>
              <a:t>Atul</a:t>
            </a:r>
            <a:r>
              <a:rPr lang="fr-FR" sz="1800" dirty="0"/>
              <a:t> B. </a:t>
            </a:r>
            <a:r>
              <a:rPr lang="fr-FR" sz="1800" dirty="0" err="1" smtClean="0"/>
              <a:t>Shinagare</a:t>
            </a:r>
            <a:r>
              <a:rPr lang="fr-FR" sz="1800" dirty="0" smtClean="0"/>
              <a:t>, </a:t>
            </a:r>
            <a:r>
              <a:rPr lang="fr-FR" sz="1800" dirty="0" err="1" smtClean="0"/>
              <a:t>Jyothi</a:t>
            </a:r>
            <a:r>
              <a:rPr lang="fr-FR" sz="1800" dirty="0" smtClean="0"/>
              <a:t> </a:t>
            </a:r>
            <a:r>
              <a:rPr lang="fr-FR" sz="1800" dirty="0"/>
              <a:t>P. </a:t>
            </a:r>
            <a:r>
              <a:rPr lang="fr-FR" sz="1800" dirty="0" err="1" smtClean="0"/>
              <a:t>Jagannathan</a:t>
            </a:r>
            <a:r>
              <a:rPr lang="fr-FR" sz="1800" dirty="0" smtClean="0"/>
              <a:t>, Nikhil </a:t>
            </a:r>
            <a:r>
              <a:rPr lang="fr-FR" sz="1800" dirty="0"/>
              <a:t>H. </a:t>
            </a:r>
            <a:r>
              <a:rPr lang="fr-FR" sz="1800" dirty="0" err="1" smtClean="0"/>
              <a:t>Ramaiya</a:t>
            </a:r>
            <a:r>
              <a:rPr lang="fr-FR" sz="1800" dirty="0" smtClean="0"/>
              <a:t>, Matthew </a:t>
            </a:r>
            <a:r>
              <a:rPr lang="fr-FR" sz="1800" dirty="0"/>
              <a:t>N. </a:t>
            </a:r>
            <a:r>
              <a:rPr lang="fr-FR" sz="1800" dirty="0" smtClean="0"/>
              <a:t>Hall, Annick </a:t>
            </a:r>
            <a:r>
              <a:rPr lang="fr-FR" sz="1800" dirty="0"/>
              <a:t>D. Van den </a:t>
            </a:r>
            <a:r>
              <a:rPr lang="fr-FR" sz="1800" dirty="0" err="1" smtClean="0"/>
              <a:t>Abbeele</a:t>
            </a:r>
            <a:r>
              <a:rPr lang="fr-FR" sz="1800" dirty="0" smtClean="0"/>
              <a:t> </a:t>
            </a:r>
            <a:r>
              <a:rPr lang="fr-FR" sz="1800" dirty="0" err="1"/>
              <a:t>Adult</a:t>
            </a:r>
            <a:r>
              <a:rPr lang="fr-FR" sz="1800" dirty="0"/>
              <a:t> </a:t>
            </a:r>
            <a:r>
              <a:rPr lang="fr-FR" sz="1800" dirty="0" err="1"/>
              <a:t>Extragonadal</a:t>
            </a:r>
            <a:r>
              <a:rPr lang="fr-FR" sz="1800" dirty="0"/>
              <a:t> </a:t>
            </a:r>
            <a:r>
              <a:rPr lang="fr-FR" sz="1800" dirty="0" err="1" smtClean="0"/>
              <a:t>Germ</a:t>
            </a:r>
            <a:r>
              <a:rPr lang="fr-FR" sz="1800" dirty="0"/>
              <a:t> </a:t>
            </a:r>
            <a:r>
              <a:rPr lang="fr-FR" sz="1800" dirty="0" err="1" smtClean="0"/>
              <a:t>Cell</a:t>
            </a:r>
            <a:r>
              <a:rPr lang="fr-FR" sz="1800" dirty="0" smtClean="0"/>
              <a:t> </a:t>
            </a:r>
            <a:r>
              <a:rPr lang="fr-FR" sz="1800" dirty="0" err="1" smtClean="0"/>
              <a:t>Tumors</a:t>
            </a:r>
            <a:r>
              <a:rPr lang="fr-FR" sz="1800" dirty="0" smtClean="0"/>
              <a:t>. </a:t>
            </a:r>
            <a:r>
              <a:rPr lang="fr-FR" sz="1800" dirty="0"/>
              <a:t>AJR:195, </a:t>
            </a:r>
            <a:r>
              <a:rPr lang="fr-FR" sz="1800" dirty="0" err="1"/>
              <a:t>October</a:t>
            </a:r>
            <a:r>
              <a:rPr lang="fr-FR" sz="1800" dirty="0"/>
              <a:t> </a:t>
            </a:r>
            <a:r>
              <a:rPr lang="fr-FR" sz="1800" dirty="0" smtClean="0"/>
              <a:t>2010.</a:t>
            </a:r>
          </a:p>
          <a:p>
            <a:r>
              <a:rPr lang="fr-FR" sz="1800" dirty="0" smtClean="0"/>
              <a:t>10-</a:t>
            </a:r>
            <a:r>
              <a:rPr lang="fr-FR" sz="1800" dirty="0"/>
              <a:t>Teruko </a:t>
            </a:r>
            <a:r>
              <a:rPr lang="fr-FR" sz="1800" dirty="0" err="1"/>
              <a:t>Ueno</a:t>
            </a:r>
            <a:r>
              <a:rPr lang="fr-FR" sz="1800" dirty="0"/>
              <a:t>, </a:t>
            </a:r>
            <a:r>
              <a:rPr lang="fr-FR" sz="1800" dirty="0" smtClean="0"/>
              <a:t>MD,  </a:t>
            </a:r>
            <a:r>
              <a:rPr lang="fr-FR" sz="1800" dirty="0" err="1"/>
              <a:t>Yumiko</a:t>
            </a:r>
            <a:r>
              <a:rPr lang="fr-FR" sz="1800" dirty="0"/>
              <a:t> </a:t>
            </a:r>
            <a:r>
              <a:rPr lang="fr-FR" sz="1800" dirty="0" err="1"/>
              <a:t>Oishi</a:t>
            </a:r>
            <a:r>
              <a:rPr lang="fr-FR" sz="1800" dirty="0"/>
              <a:t> Tanaka, </a:t>
            </a:r>
            <a:r>
              <a:rPr lang="fr-FR" sz="1800" dirty="0" smtClean="0"/>
              <a:t>MD,  </a:t>
            </a:r>
            <a:r>
              <a:rPr lang="fr-FR" sz="1800" dirty="0" err="1"/>
              <a:t>Michio</a:t>
            </a:r>
            <a:r>
              <a:rPr lang="fr-FR" sz="1800" dirty="0"/>
              <a:t> </a:t>
            </a:r>
            <a:r>
              <a:rPr lang="fr-FR" sz="1800" dirty="0" err="1"/>
              <a:t>Nagata</a:t>
            </a:r>
            <a:r>
              <a:rPr lang="fr-FR" sz="1800" dirty="0"/>
              <a:t>, </a:t>
            </a:r>
            <a:r>
              <a:rPr lang="fr-FR" sz="1800" dirty="0" smtClean="0"/>
              <a:t>MD </a:t>
            </a:r>
            <a:r>
              <a:rPr lang="fr-FR" sz="1800" dirty="0" err="1" smtClean="0"/>
              <a:t>Hajime</a:t>
            </a:r>
            <a:r>
              <a:rPr lang="fr-FR" sz="1800" dirty="0" smtClean="0"/>
              <a:t> </a:t>
            </a:r>
            <a:r>
              <a:rPr lang="fr-FR" sz="1800" dirty="0" err="1"/>
              <a:t>Tsunoda</a:t>
            </a:r>
            <a:r>
              <a:rPr lang="fr-FR" sz="1800" dirty="0"/>
              <a:t>, </a:t>
            </a:r>
            <a:r>
              <a:rPr lang="fr-FR" sz="1800" dirty="0" smtClean="0"/>
              <a:t>MD, </a:t>
            </a:r>
            <a:r>
              <a:rPr lang="fr-FR" sz="1800" dirty="0" err="1"/>
              <a:t>Izumi</a:t>
            </a:r>
            <a:r>
              <a:rPr lang="fr-FR" sz="1800" dirty="0"/>
              <a:t> </a:t>
            </a:r>
            <a:r>
              <a:rPr lang="fr-FR" sz="1800" dirty="0" err="1"/>
              <a:t>Anno</a:t>
            </a:r>
            <a:r>
              <a:rPr lang="fr-FR" sz="1800" dirty="0"/>
              <a:t>, </a:t>
            </a:r>
            <a:r>
              <a:rPr lang="fr-FR" sz="1800" dirty="0" smtClean="0"/>
              <a:t>MD, </a:t>
            </a:r>
            <a:r>
              <a:rPr lang="fr-FR" sz="1800" dirty="0" err="1"/>
              <a:t>Shigemi</a:t>
            </a:r>
            <a:r>
              <a:rPr lang="fr-FR" sz="1800" dirty="0"/>
              <a:t> Ishikawa, </a:t>
            </a:r>
            <a:r>
              <a:rPr lang="fr-FR" sz="1800" dirty="0" smtClean="0"/>
              <a:t>MD Koji </a:t>
            </a:r>
            <a:r>
              <a:rPr lang="fr-FR" sz="1800" dirty="0" err="1"/>
              <a:t>Kawai</a:t>
            </a:r>
            <a:r>
              <a:rPr lang="fr-FR" sz="1800" dirty="0"/>
              <a:t>, </a:t>
            </a:r>
            <a:r>
              <a:rPr lang="fr-FR" sz="1800" dirty="0" smtClean="0"/>
              <a:t>MD, </a:t>
            </a:r>
            <a:r>
              <a:rPr lang="fr-FR" sz="1800" dirty="0" err="1"/>
              <a:t>Yuji</a:t>
            </a:r>
            <a:r>
              <a:rPr lang="fr-FR" sz="1800" dirty="0"/>
              <a:t> </a:t>
            </a:r>
            <a:r>
              <a:rPr lang="fr-FR" sz="1800" dirty="0" err="1"/>
              <a:t>Itai</a:t>
            </a:r>
            <a:r>
              <a:rPr lang="fr-FR" sz="1800" dirty="0"/>
              <a:t>, </a:t>
            </a:r>
            <a:r>
              <a:rPr lang="fr-FR" sz="1800" dirty="0" smtClean="0"/>
              <a:t>MD, </a:t>
            </a:r>
            <a:r>
              <a:rPr lang="fr-FR" sz="1800" dirty="0"/>
              <a:t>Spectrum </a:t>
            </a:r>
            <a:r>
              <a:rPr lang="fr-FR" sz="1800" dirty="0" smtClean="0"/>
              <a:t>of </a:t>
            </a:r>
            <a:r>
              <a:rPr lang="fr-FR" sz="1800" dirty="0" err="1" smtClean="0"/>
              <a:t>Germ</a:t>
            </a:r>
            <a:r>
              <a:rPr lang="fr-FR" sz="1800" dirty="0" smtClean="0"/>
              <a:t> </a:t>
            </a:r>
            <a:r>
              <a:rPr lang="fr-FR" sz="1800" dirty="0" err="1"/>
              <a:t>Cell</a:t>
            </a:r>
            <a:r>
              <a:rPr lang="fr-FR" sz="1800" dirty="0"/>
              <a:t> </a:t>
            </a:r>
            <a:r>
              <a:rPr lang="fr-FR" sz="1800" dirty="0" err="1" smtClean="0"/>
              <a:t>Tumors</a:t>
            </a:r>
            <a:r>
              <a:rPr lang="fr-FR" sz="1800" dirty="0" smtClean="0"/>
              <a:t>: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/>
              <a:t>Head to </a:t>
            </a:r>
            <a:r>
              <a:rPr lang="fr-FR" sz="1800" dirty="0" err="1" smtClean="0"/>
              <a:t>Toe</a:t>
            </a:r>
            <a:r>
              <a:rPr lang="fr-FR" sz="1800" dirty="0" smtClean="0"/>
              <a:t>, </a:t>
            </a:r>
            <a:r>
              <a:rPr lang="fr-FR" sz="1800" dirty="0" err="1"/>
              <a:t>RadioGraphics</a:t>
            </a:r>
            <a:r>
              <a:rPr lang="fr-FR" sz="1800" dirty="0"/>
              <a:t> </a:t>
            </a:r>
            <a:r>
              <a:rPr lang="fr-FR" sz="1800" dirty="0" smtClean="0"/>
              <a:t>2004</a:t>
            </a:r>
            <a:r>
              <a:rPr lang="fr-FR" sz="1800" dirty="0"/>
              <a:t>.</a:t>
            </a:r>
            <a:endParaRPr lang="fr-FR" sz="1800" dirty="0" smtClean="0"/>
          </a:p>
          <a:p>
            <a:endParaRPr lang="en-US" sz="1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fr-FR" sz="1800" dirty="0">
              <a:solidFill>
                <a:srgbClr val="000000"/>
              </a:solidFill>
            </a:endParaRPr>
          </a:p>
          <a:p>
            <a:endParaRPr lang="fr-FR" sz="1800" dirty="0" smtClean="0">
              <a:latin typeface="TimesNewRomanPSM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xmlns="" val="1714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METHODS:</a:t>
            </a:r>
            <a:endParaRPr lang="fr-FR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61048"/>
          </a:xfrm>
        </p:spPr>
        <p:txBody>
          <a:bodyPr/>
          <a:lstStyle/>
          <a:p>
            <a:r>
              <a:rPr lang="en-US" sz="2400" dirty="0"/>
              <a:t>A 5 year old boy without any medical history complaining of facial paralysis which doesn’t respond to symptomatic treatments and </a:t>
            </a:r>
            <a:r>
              <a:rPr lang="en-US" sz="2400" dirty="0" smtClean="0"/>
              <a:t>persisting </a:t>
            </a:r>
            <a:r>
              <a:rPr lang="en-US" sz="2400" dirty="0"/>
              <a:t>for more than 2 </a:t>
            </a:r>
            <a:r>
              <a:rPr lang="en-US" sz="2400" dirty="0" smtClean="0"/>
              <a:t>weeks.</a:t>
            </a:r>
          </a:p>
          <a:p>
            <a:endParaRPr lang="en-US" sz="2400" dirty="0" smtClean="0"/>
          </a:p>
          <a:p>
            <a:r>
              <a:rPr lang="en-US" sz="2400" dirty="0" smtClean="0"/>
              <a:t>A CT scan was performed </a:t>
            </a:r>
            <a:r>
              <a:rPr lang="en-US" sz="2400" dirty="0"/>
              <a:t>with axial, frontal and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sagittal </a:t>
            </a:r>
            <a:r>
              <a:rPr lang="en-US" sz="2400" dirty="0"/>
              <a:t>reconstruction before and after injection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of </a:t>
            </a:r>
            <a:r>
              <a:rPr lang="en-US" sz="2400" dirty="0"/>
              <a:t>a contrast agent.</a:t>
            </a:r>
            <a:endParaRPr lang="en-US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95785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</a:t>
            </a:r>
            <a:endParaRPr lang="fr-FR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examination revealed only a </a:t>
            </a:r>
            <a:r>
              <a:rPr lang="fr-FR" sz="2400" dirty="0" err="1"/>
              <a:t>peripheral</a:t>
            </a:r>
            <a:r>
              <a:rPr lang="fr-FR" sz="2400" dirty="0"/>
              <a:t> facial </a:t>
            </a:r>
            <a:r>
              <a:rPr lang="fr-FR" sz="2400" dirty="0" err="1" smtClean="0"/>
              <a:t>paralysis</a:t>
            </a:r>
            <a:r>
              <a:rPr lang="fr-FR" sz="2400" dirty="0" smtClean="0"/>
              <a:t>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Laboratory </a:t>
            </a:r>
            <a:r>
              <a:rPr lang="en-US" sz="2400" dirty="0"/>
              <a:t>studies disclosed no abnormalities </a:t>
            </a:r>
            <a:r>
              <a:rPr lang="en-US" sz="2400" dirty="0" smtClean="0"/>
              <a:t>in the </a:t>
            </a:r>
            <a:r>
              <a:rPr lang="en-US" sz="2400" dirty="0" err="1"/>
              <a:t>hemogram</a:t>
            </a:r>
            <a:r>
              <a:rPr lang="en-US" sz="2400" dirty="0"/>
              <a:t> or </a:t>
            </a:r>
            <a:r>
              <a:rPr lang="en-US" sz="2400" dirty="0" err="1"/>
              <a:t>urinanalysis</a:t>
            </a:r>
            <a:r>
              <a:rPr lang="en-US" sz="2400" dirty="0"/>
              <a:t>.</a:t>
            </a:r>
          </a:p>
          <a:p>
            <a:endParaRPr lang="en-US" sz="2400" dirty="0" smtClean="0"/>
          </a:p>
          <a:p>
            <a:r>
              <a:rPr lang="fr-FR" sz="2400" dirty="0" err="1" smtClean="0"/>
              <a:t>Serum</a:t>
            </a:r>
            <a:r>
              <a:rPr lang="fr-FR" sz="2400" dirty="0" smtClean="0"/>
              <a:t> </a:t>
            </a:r>
            <a:r>
              <a:rPr lang="el-GR" sz="2400" dirty="0"/>
              <a:t>α-</a:t>
            </a:r>
            <a:r>
              <a:rPr lang="fr-FR" sz="2400" dirty="0" err="1"/>
              <a:t>fetoprotein</a:t>
            </a:r>
            <a:r>
              <a:rPr lang="fr-FR" sz="2400" dirty="0"/>
              <a:t> </a:t>
            </a:r>
            <a:r>
              <a:rPr lang="fr-FR" sz="2400" dirty="0" err="1" smtClean="0"/>
              <a:t>level</a:t>
            </a:r>
            <a:r>
              <a:rPr lang="fr-FR" sz="2400" dirty="0" smtClean="0"/>
              <a:t> </a:t>
            </a:r>
            <a:r>
              <a:rPr lang="fr-FR" sz="2400" dirty="0" err="1" smtClean="0"/>
              <a:t>was</a:t>
            </a:r>
            <a:r>
              <a:rPr lang="fr-FR" sz="2400" dirty="0" smtClean="0"/>
              <a:t> </a:t>
            </a:r>
            <a:r>
              <a:rPr lang="fr-FR" sz="2400" dirty="0" err="1" smtClean="0"/>
              <a:t>elevated</a:t>
            </a:r>
            <a:r>
              <a:rPr lang="fr-FR" sz="2400" dirty="0" smtClean="0"/>
              <a:t>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Human </a:t>
            </a:r>
            <a:r>
              <a:rPr lang="en-US" sz="2400" dirty="0"/>
              <a:t>chorionic gonadotropin (</a:t>
            </a:r>
            <a:r>
              <a:rPr lang="en-US" sz="2400" dirty="0" smtClean="0"/>
              <a:t>HCG) determination was </a:t>
            </a:r>
            <a:r>
              <a:rPr lang="en-US" sz="2400" dirty="0"/>
              <a:t>normal.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2610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7" name="Picture 3" descr="F:\export\sdc\ghozzi_omar\se0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6" r="4069" b="3595"/>
          <a:stretch/>
        </p:blipFill>
        <p:spPr bwMode="auto">
          <a:xfrm>
            <a:off x="683568" y="475037"/>
            <a:ext cx="3672408" cy="38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export\sdc\ghozzi_omar\se0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2" r="3725" b="3595"/>
          <a:stretch/>
        </p:blipFill>
        <p:spPr bwMode="auto">
          <a:xfrm>
            <a:off x="4758533" y="475037"/>
            <a:ext cx="3629891" cy="38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4543960"/>
            <a:ext cx="7272808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Unenhanced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CT 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scan shows a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welll-circumscribed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homogeneous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isodense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mass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measuring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35 x 20 mm of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diametres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the right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parapharyngeal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space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repressing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medial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pterygoid</a:t>
            </a:r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muscle and </a:t>
            </a:r>
            <a:r>
              <a:rPr lang="en-US" dirty="0" smtClean="0">
                <a:solidFill>
                  <a:schemeClr val="bg1"/>
                </a:solidFill>
              </a:rPr>
              <a:t>filling</a:t>
            </a:r>
            <a:r>
              <a:rPr lang="en-US" dirty="0">
                <a:solidFill>
                  <a:schemeClr val="bg1"/>
                </a:solidFill>
              </a:rPr>
              <a:t> the Eustachian tube and the </a:t>
            </a:r>
            <a:r>
              <a:rPr lang="en-US" dirty="0" smtClean="0">
                <a:solidFill>
                  <a:schemeClr val="bg1"/>
                </a:solidFill>
              </a:rPr>
              <a:t>fossa of</a:t>
            </a:r>
            <a:r>
              <a:rPr lang="en-US" dirty="0">
                <a:solidFill>
                  <a:schemeClr val="bg1"/>
                </a:solidFill>
              </a:rPr>
              <a:t> Rosen </a:t>
            </a:r>
            <a:r>
              <a:rPr lang="en-US" dirty="0" err="1" smtClean="0">
                <a:solidFill>
                  <a:schemeClr val="bg1"/>
                </a:solidFill>
              </a:rPr>
              <a:t>muller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This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lesion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extends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to the infra temporal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space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7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1" name="Picture 3" descr="F:\export\sdc\ghozzi_omar\se0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2" t="3844" r="8707" b="7826"/>
          <a:stretch/>
        </p:blipFill>
        <p:spPr bwMode="auto">
          <a:xfrm>
            <a:off x="467544" y="260648"/>
            <a:ext cx="3880045" cy="41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export\sdc\ghozzi_omar\se0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9" t="3020" r="8337" b="10746"/>
          <a:stretch/>
        </p:blipFill>
        <p:spPr bwMode="auto">
          <a:xfrm>
            <a:off x="4603217" y="260648"/>
            <a:ext cx="4073239" cy="41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63688" y="4748951"/>
            <a:ext cx="554461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This mass shows a heterogeneous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enhancement after contrast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administration, the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low-attenuation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95000"/>
                    <a:lumOff val="5000"/>
                  </a:schemeClr>
                </a:solidFill>
              </a:rPr>
              <a:t>area 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corresponds to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necrosis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 mass represses the neck vessels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0019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2448" cy="433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export\sdc\ghozzi_omar\se0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8" t="4932" r="5113" b="3869"/>
          <a:stretch/>
        </p:blipFill>
        <p:spPr bwMode="auto">
          <a:xfrm>
            <a:off x="4644008" y="476672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5169966"/>
            <a:ext cx="482453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This mass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also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invades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the right temporal lobe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presence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of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hypoattenuating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unenhanced areas at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CT corresponding to necrosis.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39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3" name="Picture 3" descr="F:\export\sdc\ghozzi_omar\se0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" r="4618" b="3243"/>
          <a:stretch/>
        </p:blipFill>
        <p:spPr bwMode="auto">
          <a:xfrm>
            <a:off x="4788024" y="196472"/>
            <a:ext cx="3874404" cy="40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export\sdc\ghozzi_omar\se0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0" t="4945" r="5991" b="5441"/>
          <a:stretch/>
        </p:blipFill>
        <p:spPr bwMode="auto">
          <a:xfrm>
            <a:off x="467544" y="188640"/>
            <a:ext cx="3960440" cy="40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31640" y="4509120"/>
            <a:ext cx="662473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right middle ear is filled with integrity of the </a:t>
            </a:r>
            <a:r>
              <a:rPr lang="en-US" dirty="0" err="1">
                <a:solidFill>
                  <a:schemeClr val="bg1"/>
                </a:solidFill>
              </a:rPr>
              <a:t>ossicular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chain.</a:t>
            </a:r>
          </a:p>
          <a:p>
            <a:r>
              <a:rPr lang="fr-FR" dirty="0">
                <a:solidFill>
                  <a:schemeClr val="bg1"/>
                </a:solidFill>
              </a:rPr>
              <a:t>No </a:t>
            </a:r>
            <a:r>
              <a:rPr lang="fr-FR" dirty="0" err="1">
                <a:solidFill>
                  <a:schemeClr val="bg1"/>
                </a:solidFill>
              </a:rPr>
              <a:t>evidence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of </a:t>
            </a:r>
            <a:r>
              <a:rPr lang="fr-FR" dirty="0" err="1">
                <a:solidFill>
                  <a:schemeClr val="bg1"/>
                </a:solidFill>
              </a:rPr>
              <a:t>vestibular</a:t>
            </a:r>
            <a:r>
              <a:rPr lang="fr-FR" dirty="0">
                <a:solidFill>
                  <a:schemeClr val="bg1"/>
                </a:solidFill>
              </a:rPr>
              <a:t> </a:t>
            </a:r>
            <a:r>
              <a:rPr lang="fr-FR" dirty="0" smtClean="0">
                <a:solidFill>
                  <a:schemeClr val="bg1"/>
                </a:solidFill>
              </a:rPr>
              <a:t>or </a:t>
            </a:r>
            <a:r>
              <a:rPr lang="fr-FR" dirty="0" err="1" smtClean="0">
                <a:solidFill>
                  <a:schemeClr val="bg1"/>
                </a:solidFill>
              </a:rPr>
              <a:t>labyrinthic</a:t>
            </a:r>
            <a:r>
              <a:rPr lang="fr-FR" dirty="0" smtClean="0">
                <a:solidFill>
                  <a:schemeClr val="bg1"/>
                </a:solidFill>
              </a:rPr>
              <a:t> invasion.</a:t>
            </a:r>
          </a:p>
          <a:p>
            <a:r>
              <a:rPr lang="en-US" dirty="0" err="1">
                <a:solidFill>
                  <a:schemeClr val="bg1"/>
                </a:solidFill>
              </a:rPr>
              <a:t>lysis</a:t>
            </a:r>
            <a:r>
              <a:rPr lang="en-US" dirty="0">
                <a:solidFill>
                  <a:schemeClr val="bg1"/>
                </a:solidFill>
              </a:rPr>
              <a:t> of the petrous part of temporal </a:t>
            </a:r>
            <a:r>
              <a:rPr lang="en-US" dirty="0" smtClean="0">
                <a:solidFill>
                  <a:schemeClr val="bg1"/>
                </a:solidFill>
              </a:rPr>
              <a:t>bone </a:t>
            </a:r>
            <a:r>
              <a:rPr lang="en-US" dirty="0">
                <a:solidFill>
                  <a:schemeClr val="bg1"/>
                </a:solidFill>
              </a:rPr>
              <a:t>responsible for a lesion of the facial </a:t>
            </a:r>
            <a:r>
              <a:rPr lang="en-US" dirty="0" smtClean="0">
                <a:solidFill>
                  <a:schemeClr val="bg1"/>
                </a:solidFill>
              </a:rPr>
              <a:t>nerve.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27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 descr="F:\export\sdc\ghozzi_omar\se0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2" t="4440" r="6159" b="6372"/>
          <a:stretch/>
        </p:blipFill>
        <p:spPr bwMode="auto">
          <a:xfrm>
            <a:off x="467544" y="260648"/>
            <a:ext cx="3960440" cy="40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export\sdc\ghozzi_omar\se0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" t="3745" r="6642" b="6418"/>
          <a:stretch/>
        </p:blipFill>
        <p:spPr bwMode="auto">
          <a:xfrm>
            <a:off x="4644009" y="260647"/>
            <a:ext cx="4032448" cy="40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5" y="4653136"/>
            <a:ext cx="655272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hyperdense</a:t>
            </a:r>
            <a:r>
              <a:rPr lang="en-US" dirty="0">
                <a:solidFill>
                  <a:schemeClr val="bg1"/>
                </a:solidFill>
              </a:rPr>
              <a:t> images testify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  <a:r>
              <a:rPr lang="en-US" dirty="0">
                <a:solidFill>
                  <a:schemeClr val="bg1"/>
                </a:solidFill>
              </a:rPr>
              <a:t> the presence of </a:t>
            </a:r>
            <a:r>
              <a:rPr lang="en-US" dirty="0" smtClean="0">
                <a:solidFill>
                  <a:schemeClr val="bg1"/>
                </a:solidFill>
              </a:rPr>
              <a:t>bone destruction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with</a:t>
            </a:r>
            <a:r>
              <a:rPr lang="en-US" dirty="0">
                <a:solidFill>
                  <a:schemeClr val="bg1"/>
                </a:solidFill>
              </a:rPr>
              <a:t> small fragments detached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1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2916</TotalTime>
  <Words>1323</Words>
  <Application>Microsoft Office PowerPoint</Application>
  <PresentationFormat>Affichage à l'écran (4:3)</PresentationFormat>
  <Paragraphs>130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Technique</vt:lpstr>
      <vt:lpstr>PARA PHARYNGEAL GERM CELL TUMOR</vt:lpstr>
      <vt:lpstr>INTRODUCTION:</vt:lpstr>
      <vt:lpstr>MATERIALS AND METHODS:</vt:lpstr>
      <vt:lpstr>RESULTS:</vt:lpstr>
      <vt:lpstr>Diapositive 5</vt:lpstr>
      <vt:lpstr>Diapositive 6</vt:lpstr>
      <vt:lpstr>Diapositive 7</vt:lpstr>
      <vt:lpstr>Diapositive 8</vt:lpstr>
      <vt:lpstr>Diapositive 9</vt:lpstr>
      <vt:lpstr>DISCUSSION:</vt:lpstr>
      <vt:lpstr>Diapositive 11</vt:lpstr>
      <vt:lpstr>Diapositive 12</vt:lpstr>
      <vt:lpstr>      Site distribution and frequency of germ cell tumors                                         (children &lt; 15 years).[1]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CONCLUSION:</vt:lpstr>
      <vt:lpstr>BIBLIOGRAPHIE: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PHARYNGEAL GERM CELL TUMOR:</dc:title>
  <dc:creator>dell</dc:creator>
  <cp:lastModifiedBy>Fujitsu</cp:lastModifiedBy>
  <cp:revision>107</cp:revision>
  <dcterms:created xsi:type="dcterms:W3CDTF">2012-04-09T09:32:29Z</dcterms:created>
  <dcterms:modified xsi:type="dcterms:W3CDTF">2012-04-19T16:54:31Z</dcterms:modified>
</cp:coreProperties>
</file>